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6"/>
  </p:notesMasterIdLst>
  <p:sldIdLst>
    <p:sldId id="297" r:id="rId2"/>
    <p:sldId id="526" r:id="rId3"/>
    <p:sldId id="528" r:id="rId4"/>
    <p:sldId id="534" r:id="rId5"/>
    <p:sldId id="535" r:id="rId6"/>
    <p:sldId id="536" r:id="rId7"/>
    <p:sldId id="537" r:id="rId8"/>
    <p:sldId id="527" r:id="rId9"/>
    <p:sldId id="538" r:id="rId10"/>
    <p:sldId id="539" r:id="rId11"/>
    <p:sldId id="540" r:id="rId12"/>
    <p:sldId id="541" r:id="rId13"/>
    <p:sldId id="542" r:id="rId14"/>
    <p:sldId id="545" r:id="rId15"/>
    <p:sldId id="546" r:id="rId16"/>
    <p:sldId id="547" r:id="rId17"/>
    <p:sldId id="532" r:id="rId18"/>
    <p:sldId id="543" r:id="rId19"/>
    <p:sldId id="544" r:id="rId20"/>
    <p:sldId id="531" r:id="rId21"/>
    <p:sldId id="533" r:id="rId22"/>
    <p:sldId id="529" r:id="rId23"/>
    <p:sldId id="530" r:id="rId24"/>
    <p:sldId id="525"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2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834" autoAdjust="0"/>
    <p:restoredTop sz="94660"/>
  </p:normalViewPr>
  <p:slideViewPr>
    <p:cSldViewPr snapToGrid="0">
      <p:cViewPr varScale="1">
        <p:scale>
          <a:sx n="90" d="100"/>
          <a:sy n="90" d="100"/>
        </p:scale>
        <p:origin x="1784" y="20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C0A60C-850A-4EA4-9C14-A8FE98B94505}" type="datetimeFigureOut">
              <a:rPr lang="en-US" smtClean="0"/>
              <a:t>11/6/22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E9AA13-E3FC-4BB6-B68D-5F0F5803D716}" type="slidenum">
              <a:rPr lang="en-US" smtClean="0"/>
              <a:t>‹#›</a:t>
            </a:fld>
            <a:endParaRPr lang="en-US"/>
          </a:p>
        </p:txBody>
      </p:sp>
    </p:spTree>
    <p:extLst>
      <p:ext uri="{BB962C8B-B14F-4D97-AF65-F5344CB8AC3E}">
        <p14:creationId xmlns:p14="http://schemas.microsoft.com/office/powerpoint/2010/main" val="12324050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a:prstGeom prst="rect">
            <a:avLst/>
          </a:prstGeo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5738B90E-0779-4C36-915C-6F05FCD89456}" type="datetime1">
              <a:rPr lang="en-US" smtClean="0"/>
              <a:t>11/6/22</a:t>
            </a:fld>
            <a:endParaRPr lang="en-US"/>
          </a:p>
        </p:txBody>
      </p:sp>
      <p:sp>
        <p:nvSpPr>
          <p:cNvPr id="6"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12290"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8"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4163882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8650" y="1080030"/>
            <a:ext cx="7886700" cy="51206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9EA29D-D431-42FE-B7B6-AAE4454C77D3}" type="datetime1">
              <a:rPr lang="en-US" smtClean="0"/>
              <a:t>11/6/22</a:t>
            </a:fld>
            <a:endParaRPr lang="en-US"/>
          </a:p>
        </p:txBody>
      </p:sp>
      <p:sp>
        <p:nvSpPr>
          <p:cNvPr id="5" name="Footer Placeholder 4"/>
          <p:cNvSpPr>
            <a:spLocks noGrp="1"/>
          </p:cNvSpPr>
          <p:nvPr>
            <p:ph type="ftr" sz="quarter" idx="11"/>
          </p:nvPr>
        </p:nvSpPr>
        <p:spPr/>
        <p:txBody>
          <a:bodyPr/>
          <a:lstStyle/>
          <a:p>
            <a:r>
              <a:rPr lang="en-US"/>
              <a:t>Kwartler CSCI S-96</a:t>
            </a:r>
          </a:p>
        </p:txBody>
      </p:sp>
      <p:sp>
        <p:nvSpPr>
          <p:cNvPr id="7"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8"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65457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1209823"/>
            <a:ext cx="1971675" cy="4967141"/>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1" y="1223889"/>
            <a:ext cx="5800725" cy="495307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90D8A1E-EA8F-46C1-B891-AE0C00D9C314}" type="datetime1">
              <a:rPr lang="en-US" smtClean="0"/>
              <a:t>11/6/22</a:t>
            </a:fld>
            <a:endParaRPr lang="en-US"/>
          </a:p>
        </p:txBody>
      </p:sp>
      <p:sp>
        <p:nvSpPr>
          <p:cNvPr id="7"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p:cNvSpPr txBox="1">
            <a:spLocks/>
          </p:cNvSpPr>
          <p:nvPr userDrawn="1"/>
        </p:nvSpPr>
        <p:spPr>
          <a:xfrm>
            <a:off x="628650" y="365128"/>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3300"/>
              <a:t>Click to edit Master title style</a:t>
            </a:r>
          </a:p>
        </p:txBody>
      </p:sp>
      <p:sp>
        <p:nvSpPr>
          <p:cNvPr id="10"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2568280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fld id="{C632D78A-10B3-4DCD-84B7-9E85168884D1}" type="slidenum">
              <a:rPr lang="en-US" smtClean="0"/>
              <a:pPr/>
              <a:t>‹#›</a:t>
            </a:fld>
            <a:endParaRPr lang="en-US"/>
          </a:p>
        </p:txBody>
      </p:sp>
      <p:sp>
        <p:nvSpPr>
          <p:cNvPr id="6" name="Title 1"/>
          <p:cNvSpPr txBox="1">
            <a:spLocks/>
          </p:cNvSpPr>
          <p:nvPr userDrawn="1"/>
        </p:nvSpPr>
        <p:spPr>
          <a:xfrm>
            <a:off x="2514601" y="533401"/>
            <a:ext cx="6155708" cy="769308"/>
          </a:xfrm>
          <a:prstGeom prst="rect">
            <a:avLst/>
          </a:prstGeom>
        </p:spPr>
        <p:txBody>
          <a:bodyPr anchor="ctr"/>
          <a:lstStyle>
            <a:lvl1pPr algn="ctr" defTabSz="914400" rtl="0" eaLnBrk="1" latinLnBrk="0" hangingPunct="1">
              <a:spcBef>
                <a:spcPct val="0"/>
              </a:spcBef>
              <a:buNone/>
              <a:defRPr lang="en-US" sz="3600" kern="1200" dirty="0">
                <a:solidFill>
                  <a:srgbClr val="003E7E">
                    <a:alpha val="99000"/>
                  </a:srgbClr>
                </a:solidFill>
                <a:latin typeface="Rockwell" panose="02060603020205020403" pitchFamily="18" charset="0"/>
                <a:ea typeface="+mj-ea"/>
                <a:cs typeface="+mj-cs"/>
              </a:defRPr>
            </a:lvl1pPr>
          </a:lstStyle>
          <a:p>
            <a:pPr algn="l"/>
            <a:r>
              <a:rPr lang="en-US" sz="4800" dirty="0">
                <a:solidFill>
                  <a:srgbClr val="043170">
                    <a:alpha val="99000"/>
                  </a:srgbClr>
                </a:solidFill>
              </a:rPr>
              <a:t>Agenda</a:t>
            </a:r>
          </a:p>
        </p:txBody>
      </p:sp>
      <p:sp>
        <p:nvSpPr>
          <p:cNvPr id="9" name="Text Placeholder 12"/>
          <p:cNvSpPr>
            <a:spLocks noGrp="1"/>
          </p:cNvSpPr>
          <p:nvPr>
            <p:ph type="body" sz="quarter" idx="13" hasCustomPrompt="1"/>
          </p:nvPr>
        </p:nvSpPr>
        <p:spPr>
          <a:xfrm>
            <a:off x="381000" y="1905000"/>
            <a:ext cx="8343900" cy="3962400"/>
          </a:xfrm>
          <a:prstGeom prst="rect">
            <a:avLst/>
          </a:prstGeom>
        </p:spPr>
        <p:txBody>
          <a:bodyPr anchor="t"/>
          <a:lstStyle>
            <a:lvl1pPr marL="514350" marR="0" indent="-514350" algn="l" defTabSz="914400" rtl="0" eaLnBrk="1" fontAlgn="auto" latinLnBrk="0" hangingPunct="1">
              <a:lnSpc>
                <a:spcPct val="100000"/>
              </a:lnSpc>
              <a:spcBef>
                <a:spcPct val="20000"/>
              </a:spcBef>
              <a:spcAft>
                <a:spcPts val="0"/>
              </a:spcAft>
              <a:buClrTx/>
              <a:buSzTx/>
              <a:buFont typeface="+mj-lt"/>
              <a:buAutoNum type="arabicParenR"/>
              <a:tabLst/>
              <a:defRPr sz="2800" baseline="0">
                <a:solidFill>
                  <a:srgbClr val="043170">
                    <a:alpha val="99000"/>
                  </a:srgbClr>
                </a:solidFill>
                <a:latin typeface="Arial" panose="020B0604020202020204" pitchFamily="34" charset="0"/>
                <a:cs typeface="Arial" panose="020B0604020202020204" pitchFamily="34" charset="0"/>
              </a:defRPr>
            </a:lvl1pPr>
            <a:lvl2pPr marL="971550" indent="-514350">
              <a:buFont typeface="+mj-lt"/>
              <a:buAutoNum type="alphaLcParenR"/>
              <a:defRPr>
                <a:solidFill>
                  <a:srgbClr val="043170">
                    <a:alpha val="99000"/>
                  </a:srgbClr>
                </a:solidFill>
                <a:latin typeface="Arial" panose="020B0604020202020204" pitchFamily="34" charset="0"/>
                <a:cs typeface="Arial" panose="020B0604020202020204" pitchFamily="34" charset="0"/>
              </a:defRPr>
            </a:lvl2pPr>
            <a:lvl3pPr>
              <a:defRPr>
                <a:solidFill>
                  <a:srgbClr val="545861">
                    <a:alpha val="99000"/>
                  </a:srgbClr>
                </a:solidFill>
                <a:latin typeface="Arial" panose="020B0604020202020204" pitchFamily="34" charset="0"/>
                <a:cs typeface="Arial" panose="020B0604020202020204" pitchFamily="34" charset="0"/>
              </a:defRPr>
            </a:lvl3pPr>
            <a:lvl4pPr>
              <a:defRPr>
                <a:solidFill>
                  <a:srgbClr val="545861">
                    <a:alpha val="99000"/>
                  </a:srgbClr>
                </a:solidFill>
                <a:latin typeface="Arial" panose="020B0604020202020204" pitchFamily="34" charset="0"/>
                <a:cs typeface="Arial" panose="020B0604020202020204" pitchFamily="34" charset="0"/>
              </a:defRPr>
            </a:lvl4pPr>
            <a:lvl5pPr>
              <a:defRPr>
                <a:solidFill>
                  <a:srgbClr val="545861">
                    <a:alpha val="99000"/>
                  </a:srgbClr>
                </a:solidFill>
                <a:latin typeface="Arial" panose="020B0604020202020204" pitchFamily="34" charset="0"/>
                <a:cs typeface="Arial" panose="020B0604020202020204" pitchFamily="34" charset="0"/>
              </a:defRPr>
            </a:lvl5pPr>
          </a:lstStyle>
          <a:p>
            <a:pPr lvl="0"/>
            <a:r>
              <a:rPr lang="en-US" dirty="0"/>
              <a:t>Click to add agenda item</a:t>
            </a:r>
          </a:p>
          <a:p>
            <a:pPr lvl="1"/>
            <a:r>
              <a:rPr lang="en-US" dirty="0"/>
              <a:t>Sub item</a:t>
            </a:r>
          </a:p>
          <a:p>
            <a:pPr lvl="1"/>
            <a:r>
              <a:rPr lang="en-US" dirty="0"/>
              <a:t>Sub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p:txBody>
      </p:sp>
      <p:sp>
        <p:nvSpPr>
          <p:cNvPr id="2" name="Date Placeholder 1"/>
          <p:cNvSpPr>
            <a:spLocks noGrp="1"/>
          </p:cNvSpPr>
          <p:nvPr>
            <p:ph type="dt" sz="half" idx="14"/>
          </p:nvPr>
        </p:nvSpPr>
        <p:spPr/>
        <p:txBody>
          <a:bodyPr/>
          <a:lstStyle/>
          <a:p>
            <a:fld id="{DAB365D0-5BFF-4591-B84D-8953AC9A16AD}" type="datetime1">
              <a:rPr lang="en-US" smtClean="0"/>
              <a:t>11/6/22</a:t>
            </a:fld>
            <a:endParaRPr lang="en-US" dirty="0"/>
          </a:p>
        </p:txBody>
      </p:sp>
      <p:cxnSp>
        <p:nvCxnSpPr>
          <p:cNvPr id="10" name="Straight Connector 9"/>
          <p:cNvCxnSpPr/>
          <p:nvPr userDrawn="1"/>
        </p:nvCxnSpPr>
        <p:spPr>
          <a:xfrm>
            <a:off x="381000" y="1447800"/>
            <a:ext cx="8343900" cy="0"/>
          </a:xfrm>
          <a:prstGeom prst="line">
            <a:avLst/>
          </a:prstGeom>
          <a:ln>
            <a:solidFill>
              <a:srgbClr val="EEB111"/>
            </a:solidFill>
          </a:ln>
        </p:spPr>
        <p:style>
          <a:lnRef idx="1">
            <a:schemeClr val="accent1"/>
          </a:lnRef>
          <a:fillRef idx="0">
            <a:schemeClr val="accent1"/>
          </a:fillRef>
          <a:effectRef idx="0">
            <a:schemeClr val="accent1"/>
          </a:effectRef>
          <a:fontRef idx="minor">
            <a:schemeClr val="tx1"/>
          </a:fontRef>
        </p:style>
      </p:cxnSp>
      <p:pic>
        <p:nvPicPr>
          <p:cNvPr id="7" name="Picture 6" descr="LM_Auto_Icon_rev.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1000" y="509104"/>
            <a:ext cx="990600" cy="744488"/>
          </a:xfrm>
          <a:prstGeom prst="rect">
            <a:avLst/>
          </a:prstGeom>
        </p:spPr>
      </p:pic>
      <p:pic>
        <p:nvPicPr>
          <p:cNvPr id="13" name="Picture 12" descr="LM_Home_Icon_rev.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47800" y="384196"/>
            <a:ext cx="914400" cy="873105"/>
          </a:xfrm>
          <a:prstGeom prst="rect">
            <a:avLst/>
          </a:prstGeom>
        </p:spPr>
      </p:pic>
    </p:spTree>
    <p:extLst>
      <p:ext uri="{BB962C8B-B14F-4D97-AF65-F5344CB8AC3E}">
        <p14:creationId xmlns:p14="http://schemas.microsoft.com/office/powerpoint/2010/main" val="15903198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28650" y="1111347"/>
            <a:ext cx="7886700" cy="51206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53EFC8-4232-4598-94F6-94C0EBAFC469}" type="datetime1">
              <a:rPr lang="en-US" smtClean="0"/>
              <a:t>11/6/22</a:t>
            </a:fld>
            <a:endParaRPr lang="en-US"/>
          </a:p>
        </p:txBody>
      </p:sp>
      <p:sp>
        <p:nvSpPr>
          <p:cNvPr id="7"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436896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41"/>
            <a:ext cx="7886700" cy="2852737"/>
          </a:xfrm>
          <a:prstGeom prst="rect">
            <a:avLst/>
          </a:prstGeo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6"/>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161074-1C18-4AE7-957D-F18524378C85}" type="datetime1">
              <a:rPr lang="en-US" smtClean="0"/>
              <a:t>11/6/22</a:t>
            </a:fld>
            <a:endParaRPr lang="en-US"/>
          </a:p>
        </p:txBody>
      </p:sp>
      <p:sp>
        <p:nvSpPr>
          <p:cNvPr id="7"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209145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28650" y="1192585"/>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192585"/>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BE256C-8D9A-4404-B47D-41A1AE514425}" type="datetime1">
              <a:rPr lang="en-US" smtClean="0"/>
              <a:t>11/6/22</a:t>
            </a:fld>
            <a:endParaRPr lang="en-US"/>
          </a:p>
        </p:txBody>
      </p:sp>
      <p:sp>
        <p:nvSpPr>
          <p:cNvPr id="8"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9"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10"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790321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9842" y="1132519"/>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956431"/>
            <a:ext cx="3868340"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1" y="1132519"/>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1" y="1956431"/>
            <a:ext cx="3887391"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CB2154-9035-4012-8189-BAAB61C5A5EE}" type="datetime1">
              <a:rPr lang="en-US" smtClean="0"/>
              <a:t>11/6/22</a:t>
            </a:fld>
            <a:endParaRPr lang="en-US"/>
          </a:p>
        </p:txBody>
      </p:sp>
      <p:sp>
        <p:nvSpPr>
          <p:cNvPr id="8" name="Footer Placeholder 7"/>
          <p:cNvSpPr>
            <a:spLocks noGrp="1"/>
          </p:cNvSpPr>
          <p:nvPr>
            <p:ph type="ftr" sz="quarter" idx="11"/>
          </p:nvPr>
        </p:nvSpPr>
        <p:spPr/>
        <p:txBody>
          <a:bodyPr/>
          <a:lstStyle/>
          <a:p>
            <a:r>
              <a:rPr lang="en-US"/>
              <a:t>Kwartler CSCI S-96</a:t>
            </a:r>
          </a:p>
        </p:txBody>
      </p:sp>
      <p:sp>
        <p:nvSpPr>
          <p:cNvPr id="10"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11"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12"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75021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700A58B-DD98-43D0-B791-721480A02982}" type="datetime1">
              <a:rPr lang="en-US" smtClean="0"/>
              <a:t>11/6/22</a:t>
            </a:fld>
            <a:endParaRPr lang="en-US"/>
          </a:p>
        </p:txBody>
      </p:sp>
      <p:sp>
        <p:nvSpPr>
          <p:cNvPr id="6"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7"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4285218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B6E382-4F61-4E24-BE1A-377EC83D0E3A}" type="datetime1">
              <a:rPr lang="en-US" smtClean="0"/>
              <a:t>11/6/22</a:t>
            </a:fld>
            <a:endParaRPr lang="en-US"/>
          </a:p>
        </p:txBody>
      </p:sp>
      <p:sp>
        <p:nvSpPr>
          <p:cNvPr id="5"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6"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7"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2241334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887391" y="1083214"/>
            <a:ext cx="4629150" cy="507843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097281"/>
            <a:ext cx="2949178" cy="5064369"/>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142EED6-FC16-45B9-B8C4-2BC5DBA88325}" type="datetime1">
              <a:rPr lang="en-US" smtClean="0"/>
              <a:t>11/6/22</a:t>
            </a:fld>
            <a:endParaRPr lang="en-US"/>
          </a:p>
        </p:txBody>
      </p:sp>
      <p:sp>
        <p:nvSpPr>
          <p:cNvPr id="8"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586237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887391" y="1139483"/>
            <a:ext cx="4629150" cy="5022166"/>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1181687"/>
            <a:ext cx="2949178" cy="497996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F59512B-4F1D-43D7-8819-2F53FEF69650}" type="datetime1">
              <a:rPr lang="en-US" smtClean="0"/>
              <a:t>11/6/22</a:t>
            </a:fld>
            <a:endParaRPr lang="en-US"/>
          </a:p>
        </p:txBody>
      </p:sp>
      <p:sp>
        <p:nvSpPr>
          <p:cNvPr id="8"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1954247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8650" y="1108176"/>
            <a:ext cx="7886700" cy="5120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3"/>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8437B94-E2BF-44DC-ADC5-B05FC9934E9D}" type="datetime1">
              <a:rPr lang="en-US" smtClean="0"/>
              <a:t>11/6/22</a:t>
            </a:fld>
            <a:endParaRPr lang="en-US"/>
          </a:p>
        </p:txBody>
      </p:sp>
      <p:sp>
        <p:nvSpPr>
          <p:cNvPr id="5"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
        <p:nvSpPr>
          <p:cNvPr id="6" name="Slide Number Placeholder 5"/>
          <p:cNvSpPr>
            <a:spLocks noGrp="1"/>
          </p:cNvSpPr>
          <p:nvPr>
            <p:ph type="sldNum" sz="quarter" idx="4"/>
          </p:nvPr>
        </p:nvSpPr>
        <p:spPr>
          <a:xfrm>
            <a:off x="6457950" y="6356353"/>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7290FF7-652B-4475-AEAB-8B1A5D23AE09}" type="slidenum">
              <a:rPr lang="en-US" smtClean="0"/>
              <a:t>‹#›</a:t>
            </a:fld>
            <a:endParaRPr lang="en-US"/>
          </a:p>
        </p:txBody>
      </p:sp>
      <p:cxnSp>
        <p:nvCxnSpPr>
          <p:cNvPr id="9" name="Straight Connector 8"/>
          <p:cNvCxnSpPr/>
          <p:nvPr userDrawn="1"/>
        </p:nvCxnSpPr>
        <p:spPr>
          <a:xfrm>
            <a:off x="288389"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02096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3" r:id="rId12"/>
  </p:sldLayoutIdLst>
  <p:hf hdr="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insidebigdata.com/2021/12/13/the-500mm-debacle-at-zillow-offers-what-went-wrong-with-the-ai-models/"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capecodtimes.com/story/business/real-estate/2009/01/28/cape-home-sales-held-almost/52117936007/" TargetMode="External"/><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hyperlink" Target="https://www.berkshireeagle.com/news/local/slump-makes-cape-more-affordable/article_bfb33b00-3143-5d8c-b5cb-006fbb0397bf.html" TargetMode="Externa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redfin.com/MA/Harwich/310-Depot-Rd-02645/home/133008154"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A20D1-C38F-40A5-B020-EBD3D0FC1155}"/>
              </a:ext>
            </a:extLst>
          </p:cNvPr>
          <p:cNvSpPr>
            <a:spLocks noGrp="1"/>
          </p:cNvSpPr>
          <p:nvPr>
            <p:ph type="ctrTitle"/>
          </p:nvPr>
        </p:nvSpPr>
        <p:spPr>
          <a:xfrm>
            <a:off x="797532" y="1122363"/>
            <a:ext cx="7548937" cy="2387600"/>
          </a:xfrm>
        </p:spPr>
        <p:txBody>
          <a:bodyPr/>
          <a:lstStyle/>
          <a:p>
            <a:r>
              <a:rPr lang="en-US" dirty="0"/>
              <a:t>Intro to analytical real estate investing</a:t>
            </a:r>
          </a:p>
        </p:txBody>
      </p:sp>
      <p:sp>
        <p:nvSpPr>
          <p:cNvPr id="3" name="Subtitle 2">
            <a:extLst>
              <a:ext uri="{FF2B5EF4-FFF2-40B4-BE49-F238E27FC236}">
                <a16:creationId xmlns:a16="http://schemas.microsoft.com/office/drawing/2014/main" id="{629F9E77-3FDD-40CA-82E9-3C67E139D3A1}"/>
              </a:ext>
            </a:extLst>
          </p:cNvPr>
          <p:cNvSpPr>
            <a:spLocks noGrp="1"/>
          </p:cNvSpPr>
          <p:nvPr>
            <p:ph type="subTitle" idx="1"/>
          </p:nvPr>
        </p:nvSpPr>
        <p:spPr/>
        <p:txBody>
          <a:bodyPr/>
          <a:lstStyle/>
          <a:p>
            <a:endParaRPr lang="en-US"/>
          </a:p>
        </p:txBody>
      </p:sp>
      <p:sp>
        <p:nvSpPr>
          <p:cNvPr id="4" name="Date Placeholder 3">
            <a:extLst>
              <a:ext uri="{FF2B5EF4-FFF2-40B4-BE49-F238E27FC236}">
                <a16:creationId xmlns:a16="http://schemas.microsoft.com/office/drawing/2014/main" id="{8909B2EE-DD66-4058-A696-AC289906954A}"/>
              </a:ext>
            </a:extLst>
          </p:cNvPr>
          <p:cNvSpPr>
            <a:spLocks noGrp="1"/>
          </p:cNvSpPr>
          <p:nvPr>
            <p:ph type="dt" sz="half" idx="10"/>
          </p:nvPr>
        </p:nvSpPr>
        <p:spPr/>
        <p:txBody>
          <a:bodyPr/>
          <a:lstStyle/>
          <a:p>
            <a:fld id="{5738B90E-0779-4C36-915C-6F05FCD89456}" type="datetime1">
              <a:rPr lang="en-US" smtClean="0"/>
              <a:t>11/6/22</a:t>
            </a:fld>
            <a:endParaRPr lang="en-US"/>
          </a:p>
        </p:txBody>
      </p:sp>
      <p:sp>
        <p:nvSpPr>
          <p:cNvPr id="5" name="Slide Number Placeholder 4">
            <a:extLst>
              <a:ext uri="{FF2B5EF4-FFF2-40B4-BE49-F238E27FC236}">
                <a16:creationId xmlns:a16="http://schemas.microsoft.com/office/drawing/2014/main" id="{A46ACE7D-882D-448A-8D8E-544494B44B9F}"/>
              </a:ext>
            </a:extLst>
          </p:cNvPr>
          <p:cNvSpPr>
            <a:spLocks noGrp="1"/>
          </p:cNvSpPr>
          <p:nvPr>
            <p:ph type="sldNum" sz="quarter" idx="12"/>
          </p:nvPr>
        </p:nvSpPr>
        <p:spPr/>
        <p:txBody>
          <a:bodyPr/>
          <a:lstStyle/>
          <a:p>
            <a:fld id="{37290FF7-652B-4475-AEAB-8B1A5D23AE09}" type="slidenum">
              <a:rPr lang="en-US" smtClean="0"/>
              <a:t>1</a:t>
            </a:fld>
            <a:endParaRPr lang="en-US"/>
          </a:p>
        </p:txBody>
      </p:sp>
      <p:sp>
        <p:nvSpPr>
          <p:cNvPr id="6" name="Footer Placeholder 5">
            <a:extLst>
              <a:ext uri="{FF2B5EF4-FFF2-40B4-BE49-F238E27FC236}">
                <a16:creationId xmlns:a16="http://schemas.microsoft.com/office/drawing/2014/main" id="{31E96655-E1DA-41A3-90E3-F63E0ECB1AE6}"/>
              </a:ext>
            </a:extLst>
          </p:cNvPr>
          <p:cNvSpPr>
            <a:spLocks noGrp="1"/>
          </p:cNvSpPr>
          <p:nvPr>
            <p:ph type="ftr" sz="quarter" idx="3"/>
          </p:nvPr>
        </p:nvSpPr>
        <p:spPr/>
        <p:txBody>
          <a:bodyPr/>
          <a:lstStyle/>
          <a:p>
            <a:r>
              <a:rPr lang="en-US" dirty="0"/>
              <a:t>Kwartler CSCI 96</a:t>
            </a:r>
          </a:p>
        </p:txBody>
      </p:sp>
    </p:spTree>
    <p:extLst>
      <p:ext uri="{BB962C8B-B14F-4D97-AF65-F5344CB8AC3E}">
        <p14:creationId xmlns:p14="http://schemas.microsoft.com/office/powerpoint/2010/main" val="2267810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5652F-5832-E57B-1F10-DDEBC8998379}"/>
              </a:ext>
            </a:extLst>
          </p:cNvPr>
          <p:cNvSpPr>
            <a:spLocks noGrp="1"/>
          </p:cNvSpPr>
          <p:nvPr>
            <p:ph type="title"/>
          </p:nvPr>
        </p:nvSpPr>
        <p:spPr/>
        <p:txBody>
          <a:bodyPr/>
          <a:lstStyle/>
          <a:p>
            <a:r>
              <a:rPr lang="en-US" dirty="0"/>
              <a:t>OER Example</a:t>
            </a:r>
          </a:p>
        </p:txBody>
      </p:sp>
      <p:sp>
        <p:nvSpPr>
          <p:cNvPr id="4" name="Date Placeholder 3">
            <a:extLst>
              <a:ext uri="{FF2B5EF4-FFF2-40B4-BE49-F238E27FC236}">
                <a16:creationId xmlns:a16="http://schemas.microsoft.com/office/drawing/2014/main" id="{A8FDB30B-7F3F-B4E9-5C9C-AA36909A1A52}"/>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73F1602D-4C2A-8BE1-BA6A-B0E0AA3631DA}"/>
              </a:ext>
            </a:extLst>
          </p:cNvPr>
          <p:cNvSpPr>
            <a:spLocks noGrp="1"/>
          </p:cNvSpPr>
          <p:nvPr>
            <p:ph type="sldNum" sz="quarter" idx="12"/>
          </p:nvPr>
        </p:nvSpPr>
        <p:spPr/>
        <p:txBody>
          <a:bodyPr/>
          <a:lstStyle/>
          <a:p>
            <a:fld id="{37290FF7-652B-4475-AEAB-8B1A5D23AE09}" type="slidenum">
              <a:rPr lang="en-US" smtClean="0"/>
              <a:t>10</a:t>
            </a:fld>
            <a:endParaRPr lang="en-US"/>
          </a:p>
        </p:txBody>
      </p:sp>
      <p:sp>
        <p:nvSpPr>
          <p:cNvPr id="6" name="Footer Placeholder 5">
            <a:extLst>
              <a:ext uri="{FF2B5EF4-FFF2-40B4-BE49-F238E27FC236}">
                <a16:creationId xmlns:a16="http://schemas.microsoft.com/office/drawing/2014/main" id="{11CE6866-4BC8-8EFB-D2D1-9262DC4751FB}"/>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134767CC-A2A9-9898-F131-BD874E76D14B}"/>
              </a:ext>
            </a:extLst>
          </p:cNvPr>
          <p:cNvGraphicFramePr>
            <a:graphicFrameLocks noGrp="1"/>
          </p:cNvGraphicFramePr>
          <p:nvPr>
            <p:extLst>
              <p:ext uri="{D42A27DB-BD31-4B8C-83A1-F6EECF244321}">
                <p14:modId xmlns:p14="http://schemas.microsoft.com/office/powerpoint/2010/main" val="466902763"/>
              </p:ext>
            </p:extLst>
          </p:nvPr>
        </p:nvGraphicFramePr>
        <p:xfrm>
          <a:off x="1154907" y="1411288"/>
          <a:ext cx="6834186" cy="1165860"/>
        </p:xfrm>
        <a:graphic>
          <a:graphicData uri="http://schemas.openxmlformats.org/drawingml/2006/table">
            <a:tbl>
              <a:tblPr firstRow="1" bandRow="1">
                <a:tableStyleId>{21E4AEA4-8DFA-4A89-87EB-49C32662AFE0}</a:tableStyleId>
              </a:tblPr>
              <a:tblGrid>
                <a:gridCol w="806221">
                  <a:extLst>
                    <a:ext uri="{9D8B030D-6E8A-4147-A177-3AD203B41FA5}">
                      <a16:colId xmlns:a16="http://schemas.microsoft.com/office/drawing/2014/main" val="2781793093"/>
                    </a:ext>
                  </a:extLst>
                </a:gridCol>
                <a:gridCol w="1471841">
                  <a:extLst>
                    <a:ext uri="{9D8B030D-6E8A-4147-A177-3AD203B41FA5}">
                      <a16:colId xmlns:a16="http://schemas.microsoft.com/office/drawing/2014/main" val="88639687"/>
                    </a:ext>
                  </a:extLst>
                </a:gridCol>
                <a:gridCol w="1139031">
                  <a:extLst>
                    <a:ext uri="{9D8B030D-6E8A-4147-A177-3AD203B41FA5}">
                      <a16:colId xmlns:a16="http://schemas.microsoft.com/office/drawing/2014/main" val="3993815265"/>
                    </a:ext>
                  </a:extLst>
                </a:gridCol>
                <a:gridCol w="1139031">
                  <a:extLst>
                    <a:ext uri="{9D8B030D-6E8A-4147-A177-3AD203B41FA5}">
                      <a16:colId xmlns:a16="http://schemas.microsoft.com/office/drawing/2014/main" val="3378217557"/>
                    </a:ext>
                  </a:extLst>
                </a:gridCol>
                <a:gridCol w="1139031">
                  <a:extLst>
                    <a:ext uri="{9D8B030D-6E8A-4147-A177-3AD203B41FA5}">
                      <a16:colId xmlns:a16="http://schemas.microsoft.com/office/drawing/2014/main" val="2596961945"/>
                    </a:ext>
                  </a:extLst>
                </a:gridCol>
                <a:gridCol w="1139031">
                  <a:extLst>
                    <a:ext uri="{9D8B030D-6E8A-4147-A177-3AD203B41FA5}">
                      <a16:colId xmlns:a16="http://schemas.microsoft.com/office/drawing/2014/main" val="2930086955"/>
                    </a:ext>
                  </a:extLst>
                </a:gridCol>
              </a:tblGrid>
              <a:tr h="370840">
                <a:tc>
                  <a:txBody>
                    <a:bodyPr/>
                    <a:lstStyle/>
                    <a:p>
                      <a:r>
                        <a:rPr lang="en-US" dirty="0"/>
                        <a:t>Month</a:t>
                      </a:r>
                    </a:p>
                  </a:txBody>
                  <a:tcPr/>
                </a:tc>
                <a:tc>
                  <a:txBody>
                    <a:bodyPr/>
                    <a:lstStyle/>
                    <a:p>
                      <a:r>
                        <a:rPr lang="en-US" dirty="0"/>
                        <a:t>Income </a:t>
                      </a:r>
                      <a:r>
                        <a:rPr lang="en-US" sz="1000" dirty="0"/>
                        <a:t>(Occupied Nights * Avg Rental Charge)</a:t>
                      </a:r>
                      <a:endParaRPr lang="en-US" dirty="0"/>
                    </a:p>
                  </a:txBody>
                  <a:tcPr>
                    <a:solidFill>
                      <a:srgbClr val="92D050"/>
                    </a:solidFill>
                  </a:tcPr>
                </a:tc>
                <a:tc>
                  <a:txBody>
                    <a:bodyPr/>
                    <a:lstStyle/>
                    <a:p>
                      <a:r>
                        <a:rPr lang="en-US" dirty="0"/>
                        <a:t>Fixed Costs</a:t>
                      </a:r>
                    </a:p>
                    <a:p>
                      <a:r>
                        <a:rPr lang="en-US" sz="1050" dirty="0"/>
                        <a:t>(costs that don’t change like HOA)</a:t>
                      </a:r>
                    </a:p>
                  </a:txBody>
                  <a:tcPr/>
                </a:tc>
                <a:tc>
                  <a:txBody>
                    <a:bodyPr/>
                    <a:lstStyle/>
                    <a:p>
                      <a:r>
                        <a:rPr lang="en-US" dirty="0"/>
                        <a:t>Variable </a:t>
                      </a:r>
                      <a:r>
                        <a:rPr lang="en-US" sz="1050" dirty="0"/>
                        <a:t>Costs</a:t>
                      </a:r>
                    </a:p>
                    <a:p>
                      <a:r>
                        <a:rPr lang="en-US" sz="1050" dirty="0"/>
                        <a:t>(fluctuating costs)</a:t>
                      </a:r>
                    </a:p>
                  </a:txBody>
                  <a:tcPr/>
                </a:tc>
                <a:tc>
                  <a:txBody>
                    <a:bodyPr/>
                    <a:lstStyle/>
                    <a:p>
                      <a:r>
                        <a:rPr lang="en-US" dirty="0"/>
                        <a:t>Net Operating Income</a:t>
                      </a:r>
                    </a:p>
                  </a:txBody>
                  <a:tcPr>
                    <a:solidFill>
                      <a:schemeClr val="accent1"/>
                    </a:solidFill>
                  </a:tcPr>
                </a:tc>
                <a:tc>
                  <a:txBody>
                    <a:bodyPr/>
                    <a:lstStyle/>
                    <a:p>
                      <a:r>
                        <a:rPr lang="en-US" dirty="0"/>
                        <a:t>OER</a:t>
                      </a:r>
                    </a:p>
                  </a:txBody>
                  <a:tcPr/>
                </a:tc>
                <a:extLst>
                  <a:ext uri="{0D108BD9-81ED-4DB2-BD59-A6C34878D82A}">
                    <a16:rowId xmlns:a16="http://schemas.microsoft.com/office/drawing/2014/main" val="2592101106"/>
                  </a:ext>
                </a:extLst>
              </a:tr>
              <a:tr h="196850">
                <a:tc>
                  <a:txBody>
                    <a:bodyPr/>
                    <a:lstStyle/>
                    <a:p>
                      <a:r>
                        <a:rPr lang="en-US" sz="1300" dirty="0"/>
                        <a:t>Jan</a:t>
                      </a:r>
                    </a:p>
                  </a:txBody>
                  <a:tcPr/>
                </a:tc>
                <a:tc>
                  <a:txBody>
                    <a:bodyPr/>
                    <a:lstStyle/>
                    <a:p>
                      <a:r>
                        <a:rPr lang="en-US" sz="1300" dirty="0"/>
                        <a:t>$795 </a:t>
                      </a:r>
                      <a:r>
                        <a:rPr lang="en-US" sz="1050" dirty="0"/>
                        <a:t>(15nights*$53)</a:t>
                      </a:r>
                      <a:endParaRPr lang="en-US" sz="1300" dirty="0"/>
                    </a:p>
                  </a:txBody>
                  <a:tcPr>
                    <a:solidFill>
                      <a:srgbClr val="92D050"/>
                    </a:solidFill>
                  </a:tcPr>
                </a:tc>
                <a:tc>
                  <a:txBody>
                    <a:bodyPr/>
                    <a:lstStyle/>
                    <a:p>
                      <a:r>
                        <a:rPr lang="en-US" sz="1300" dirty="0"/>
                        <a:t>-250</a:t>
                      </a:r>
                    </a:p>
                  </a:txBody>
                  <a:tcPr/>
                </a:tc>
                <a:tc>
                  <a:txBody>
                    <a:bodyPr/>
                    <a:lstStyle/>
                    <a:p>
                      <a:r>
                        <a:rPr lang="en-US" sz="1300" dirty="0"/>
                        <a:t>-930</a:t>
                      </a:r>
                    </a:p>
                  </a:txBody>
                  <a:tcPr/>
                </a:tc>
                <a:tc>
                  <a:txBody>
                    <a:bodyPr/>
                    <a:lstStyle/>
                    <a:p>
                      <a:r>
                        <a:rPr lang="en-US" sz="1300" dirty="0">
                          <a:solidFill>
                            <a:schemeClr val="bg1"/>
                          </a:solidFill>
                        </a:rPr>
                        <a:t>-385</a:t>
                      </a:r>
                    </a:p>
                    <a:p>
                      <a:r>
                        <a:rPr lang="en-US" sz="1050" dirty="0">
                          <a:solidFill>
                            <a:schemeClr val="bg1"/>
                          </a:solidFill>
                        </a:rPr>
                        <a:t>(795-250-930)</a:t>
                      </a:r>
                    </a:p>
                  </a:txBody>
                  <a:tcPr>
                    <a:solidFill>
                      <a:schemeClr val="accent1"/>
                    </a:solidFill>
                  </a:tcPr>
                </a:tc>
                <a:tc>
                  <a:txBody>
                    <a:bodyPr/>
                    <a:lstStyle/>
                    <a:p>
                      <a:r>
                        <a:rPr lang="en-US" dirty="0"/>
                        <a:t>1.48</a:t>
                      </a:r>
                    </a:p>
                    <a:p>
                      <a:r>
                        <a:rPr lang="en-US" sz="1050" dirty="0"/>
                        <a:t>(250+930) / 795</a:t>
                      </a:r>
                    </a:p>
                  </a:txBody>
                  <a:tcPr/>
                </a:tc>
                <a:extLst>
                  <a:ext uri="{0D108BD9-81ED-4DB2-BD59-A6C34878D82A}">
                    <a16:rowId xmlns:a16="http://schemas.microsoft.com/office/drawing/2014/main" val="1840305949"/>
                  </a:ext>
                </a:extLst>
              </a:tr>
            </a:tbl>
          </a:graphicData>
        </a:graphic>
      </p:graphicFrame>
      <p:sp>
        <p:nvSpPr>
          <p:cNvPr id="8" name="Title 1">
            <a:extLst>
              <a:ext uri="{FF2B5EF4-FFF2-40B4-BE49-F238E27FC236}">
                <a16:creationId xmlns:a16="http://schemas.microsoft.com/office/drawing/2014/main" id="{0FC5246E-617D-238C-BA43-53CEAB1C1D26}"/>
              </a:ext>
            </a:extLst>
          </p:cNvPr>
          <p:cNvSpPr txBox="1">
            <a:spLocks/>
          </p:cNvSpPr>
          <p:nvPr/>
        </p:nvSpPr>
        <p:spPr>
          <a:xfrm>
            <a:off x="1009650" y="5446712"/>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OER = 1.48, unprofitable month.</a:t>
            </a:r>
          </a:p>
        </p:txBody>
      </p:sp>
      <p:sp>
        <p:nvSpPr>
          <p:cNvPr id="9" name="TextBox 8">
            <a:extLst>
              <a:ext uri="{FF2B5EF4-FFF2-40B4-BE49-F238E27FC236}">
                <a16:creationId xmlns:a16="http://schemas.microsoft.com/office/drawing/2014/main" id="{03A5F628-EBB7-5639-3E39-0E3D50C85090}"/>
              </a:ext>
            </a:extLst>
          </p:cNvPr>
          <p:cNvSpPr txBox="1"/>
          <p:nvPr/>
        </p:nvSpPr>
        <p:spPr>
          <a:xfrm>
            <a:off x="1009650" y="4096187"/>
            <a:ext cx="4621201" cy="646331"/>
          </a:xfrm>
          <a:prstGeom prst="rect">
            <a:avLst/>
          </a:prstGeom>
          <a:noFill/>
        </p:spPr>
        <p:txBody>
          <a:bodyPr wrap="none" rtlCol="0">
            <a:spAutoFit/>
          </a:bodyPr>
          <a:lstStyle/>
          <a:p>
            <a:r>
              <a:rPr lang="en-US" dirty="0"/>
              <a:t>OER  = Total Operating Expenses/ Gross Income</a:t>
            </a:r>
          </a:p>
          <a:p>
            <a:r>
              <a:rPr lang="en-US" dirty="0"/>
              <a:t>(250+930) / 795</a:t>
            </a:r>
          </a:p>
        </p:txBody>
      </p:sp>
    </p:spTree>
    <p:extLst>
      <p:ext uri="{BB962C8B-B14F-4D97-AF65-F5344CB8AC3E}">
        <p14:creationId xmlns:p14="http://schemas.microsoft.com/office/powerpoint/2010/main" val="14679053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83896-530F-1F78-AA83-EA73691F4EE9}"/>
              </a:ext>
            </a:extLst>
          </p:cNvPr>
          <p:cNvSpPr>
            <a:spLocks noGrp="1"/>
          </p:cNvSpPr>
          <p:nvPr>
            <p:ph type="title"/>
          </p:nvPr>
        </p:nvSpPr>
        <p:spPr/>
        <p:txBody>
          <a:bodyPr/>
          <a:lstStyle/>
          <a:p>
            <a:r>
              <a:rPr lang="en-US" dirty="0"/>
              <a:t>OER Example Two</a:t>
            </a:r>
          </a:p>
        </p:txBody>
      </p:sp>
      <p:sp>
        <p:nvSpPr>
          <p:cNvPr id="4" name="Date Placeholder 3">
            <a:extLst>
              <a:ext uri="{FF2B5EF4-FFF2-40B4-BE49-F238E27FC236}">
                <a16:creationId xmlns:a16="http://schemas.microsoft.com/office/drawing/2014/main" id="{23D51103-89A4-F804-06CD-47D85294CD16}"/>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125F090E-924E-F06D-5B41-325F9C4366AC}"/>
              </a:ext>
            </a:extLst>
          </p:cNvPr>
          <p:cNvSpPr>
            <a:spLocks noGrp="1"/>
          </p:cNvSpPr>
          <p:nvPr>
            <p:ph type="sldNum" sz="quarter" idx="12"/>
          </p:nvPr>
        </p:nvSpPr>
        <p:spPr/>
        <p:txBody>
          <a:bodyPr/>
          <a:lstStyle/>
          <a:p>
            <a:fld id="{37290FF7-652B-4475-AEAB-8B1A5D23AE09}" type="slidenum">
              <a:rPr lang="en-US" smtClean="0"/>
              <a:t>11</a:t>
            </a:fld>
            <a:endParaRPr lang="en-US"/>
          </a:p>
        </p:txBody>
      </p:sp>
      <p:sp>
        <p:nvSpPr>
          <p:cNvPr id="6" name="Footer Placeholder 5">
            <a:extLst>
              <a:ext uri="{FF2B5EF4-FFF2-40B4-BE49-F238E27FC236}">
                <a16:creationId xmlns:a16="http://schemas.microsoft.com/office/drawing/2014/main" id="{7702B8D5-1468-076C-8375-4994287D834F}"/>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C63AAD70-0C64-2534-6AB6-FDD727F8701B}"/>
              </a:ext>
            </a:extLst>
          </p:cNvPr>
          <p:cNvGraphicFramePr>
            <a:graphicFrameLocks noGrp="1"/>
          </p:cNvGraphicFramePr>
          <p:nvPr>
            <p:extLst>
              <p:ext uri="{D42A27DB-BD31-4B8C-83A1-F6EECF244321}">
                <p14:modId xmlns:p14="http://schemas.microsoft.com/office/powerpoint/2010/main" val="1263466837"/>
              </p:ext>
            </p:extLst>
          </p:nvPr>
        </p:nvGraphicFramePr>
        <p:xfrm>
          <a:off x="891777" y="1590028"/>
          <a:ext cx="7360445" cy="1074420"/>
        </p:xfrm>
        <a:graphic>
          <a:graphicData uri="http://schemas.openxmlformats.org/drawingml/2006/table">
            <a:tbl>
              <a:tblPr firstRow="1" bandRow="1">
                <a:tableStyleId>{21E4AEA4-8DFA-4A89-87EB-49C32662AFE0}</a:tableStyleId>
              </a:tblPr>
              <a:tblGrid>
                <a:gridCol w="868303">
                  <a:extLst>
                    <a:ext uri="{9D8B030D-6E8A-4147-A177-3AD203B41FA5}">
                      <a16:colId xmlns:a16="http://schemas.microsoft.com/office/drawing/2014/main" val="2781793093"/>
                    </a:ext>
                  </a:extLst>
                </a:gridCol>
                <a:gridCol w="1585178">
                  <a:extLst>
                    <a:ext uri="{9D8B030D-6E8A-4147-A177-3AD203B41FA5}">
                      <a16:colId xmlns:a16="http://schemas.microsoft.com/office/drawing/2014/main" val="88639687"/>
                    </a:ext>
                  </a:extLst>
                </a:gridCol>
                <a:gridCol w="1226741">
                  <a:extLst>
                    <a:ext uri="{9D8B030D-6E8A-4147-A177-3AD203B41FA5}">
                      <a16:colId xmlns:a16="http://schemas.microsoft.com/office/drawing/2014/main" val="3993815265"/>
                    </a:ext>
                  </a:extLst>
                </a:gridCol>
                <a:gridCol w="1226741">
                  <a:extLst>
                    <a:ext uri="{9D8B030D-6E8A-4147-A177-3AD203B41FA5}">
                      <a16:colId xmlns:a16="http://schemas.microsoft.com/office/drawing/2014/main" val="3378217557"/>
                    </a:ext>
                  </a:extLst>
                </a:gridCol>
                <a:gridCol w="1226741">
                  <a:extLst>
                    <a:ext uri="{9D8B030D-6E8A-4147-A177-3AD203B41FA5}">
                      <a16:colId xmlns:a16="http://schemas.microsoft.com/office/drawing/2014/main" val="2596961945"/>
                    </a:ext>
                  </a:extLst>
                </a:gridCol>
                <a:gridCol w="1226741">
                  <a:extLst>
                    <a:ext uri="{9D8B030D-6E8A-4147-A177-3AD203B41FA5}">
                      <a16:colId xmlns:a16="http://schemas.microsoft.com/office/drawing/2014/main" val="2930086955"/>
                    </a:ext>
                  </a:extLst>
                </a:gridCol>
              </a:tblGrid>
              <a:tr h="370840">
                <a:tc>
                  <a:txBody>
                    <a:bodyPr/>
                    <a:lstStyle/>
                    <a:p>
                      <a:r>
                        <a:rPr lang="en-US" dirty="0"/>
                        <a:t>Month</a:t>
                      </a:r>
                    </a:p>
                  </a:txBody>
                  <a:tcPr/>
                </a:tc>
                <a:tc>
                  <a:txBody>
                    <a:bodyPr/>
                    <a:lstStyle/>
                    <a:p>
                      <a:r>
                        <a:rPr lang="en-US" dirty="0"/>
                        <a:t>Income </a:t>
                      </a:r>
                      <a:r>
                        <a:rPr lang="en-US" sz="1000" dirty="0"/>
                        <a:t>(Occupied Nights * Avg Rental Charge)</a:t>
                      </a:r>
                      <a:endParaRPr lang="en-US" dirty="0"/>
                    </a:p>
                  </a:txBody>
                  <a:tcPr>
                    <a:solidFill>
                      <a:srgbClr val="92D050"/>
                    </a:solidFill>
                  </a:tcPr>
                </a:tc>
                <a:tc>
                  <a:txBody>
                    <a:bodyPr/>
                    <a:lstStyle/>
                    <a:p>
                      <a:r>
                        <a:rPr lang="en-US" dirty="0"/>
                        <a:t>Fixed Costs</a:t>
                      </a:r>
                    </a:p>
                    <a:p>
                      <a:r>
                        <a:rPr lang="en-US" sz="1050" dirty="0"/>
                        <a:t>(costs that don’t change like HOA)</a:t>
                      </a:r>
                    </a:p>
                  </a:txBody>
                  <a:tcPr/>
                </a:tc>
                <a:tc>
                  <a:txBody>
                    <a:bodyPr/>
                    <a:lstStyle/>
                    <a:p>
                      <a:r>
                        <a:rPr lang="en-US" dirty="0"/>
                        <a:t>Variable </a:t>
                      </a:r>
                      <a:r>
                        <a:rPr lang="en-US" sz="1050" dirty="0"/>
                        <a:t>Costs</a:t>
                      </a:r>
                    </a:p>
                    <a:p>
                      <a:r>
                        <a:rPr lang="en-US" sz="1050" dirty="0"/>
                        <a:t>(fluctuating costs)</a:t>
                      </a:r>
                    </a:p>
                  </a:txBody>
                  <a:tcPr/>
                </a:tc>
                <a:tc>
                  <a:txBody>
                    <a:bodyPr/>
                    <a:lstStyle/>
                    <a:p>
                      <a:r>
                        <a:rPr lang="en-US" dirty="0"/>
                        <a:t>Net Operating Income</a:t>
                      </a:r>
                    </a:p>
                  </a:txBody>
                  <a:tcPr>
                    <a:solidFill>
                      <a:schemeClr val="accent1"/>
                    </a:solidFill>
                  </a:tcPr>
                </a:tc>
                <a:tc>
                  <a:txBody>
                    <a:bodyPr/>
                    <a:lstStyle/>
                    <a:p>
                      <a:r>
                        <a:rPr lang="en-US" dirty="0"/>
                        <a:t>OER</a:t>
                      </a:r>
                    </a:p>
                  </a:txBody>
                  <a:tcPr/>
                </a:tc>
                <a:extLst>
                  <a:ext uri="{0D108BD9-81ED-4DB2-BD59-A6C34878D82A}">
                    <a16:rowId xmlns:a16="http://schemas.microsoft.com/office/drawing/2014/main" val="2592101106"/>
                  </a:ext>
                </a:extLst>
              </a:tr>
              <a:tr h="196850">
                <a:tc>
                  <a:txBody>
                    <a:bodyPr/>
                    <a:lstStyle/>
                    <a:p>
                      <a:r>
                        <a:rPr lang="en-US" sz="1300" dirty="0"/>
                        <a:t>Jul</a:t>
                      </a:r>
                    </a:p>
                  </a:txBody>
                  <a:tcPr/>
                </a:tc>
                <a:tc>
                  <a:txBody>
                    <a:bodyPr/>
                    <a:lstStyle/>
                    <a:p>
                      <a:r>
                        <a:rPr lang="en-US" sz="1300" dirty="0"/>
                        <a:t>$4515 </a:t>
                      </a:r>
                      <a:r>
                        <a:rPr lang="en-US" sz="1050" dirty="0"/>
                        <a:t>(21nights*$215)</a:t>
                      </a:r>
                      <a:endParaRPr lang="en-US" sz="1300" dirty="0"/>
                    </a:p>
                  </a:txBody>
                  <a:tcPr>
                    <a:solidFill>
                      <a:srgbClr val="92D050"/>
                    </a:solidFill>
                  </a:tcPr>
                </a:tc>
                <a:tc>
                  <a:txBody>
                    <a:bodyPr/>
                    <a:lstStyle/>
                    <a:p>
                      <a:r>
                        <a:rPr lang="en-US" sz="1300" dirty="0"/>
                        <a:t>-250</a:t>
                      </a:r>
                    </a:p>
                  </a:txBody>
                  <a:tcPr/>
                </a:tc>
                <a:tc>
                  <a:txBody>
                    <a:bodyPr/>
                    <a:lstStyle/>
                    <a:p>
                      <a:r>
                        <a:rPr lang="en-US" sz="1300" dirty="0"/>
                        <a:t>-1050</a:t>
                      </a:r>
                    </a:p>
                  </a:txBody>
                  <a:tcPr/>
                </a:tc>
                <a:tc>
                  <a:txBody>
                    <a:bodyPr/>
                    <a:lstStyle/>
                    <a:p>
                      <a:r>
                        <a:rPr lang="en-US" sz="1300" dirty="0">
                          <a:solidFill>
                            <a:schemeClr val="bg1"/>
                          </a:solidFill>
                        </a:rPr>
                        <a:t>3215</a:t>
                      </a:r>
                    </a:p>
                  </a:txBody>
                  <a:tcPr>
                    <a:solidFill>
                      <a:schemeClr val="accent1"/>
                    </a:solidFill>
                  </a:tcPr>
                </a:tc>
                <a:tc>
                  <a:txBody>
                    <a:bodyPr/>
                    <a:lstStyle/>
                    <a:p>
                      <a:r>
                        <a:rPr lang="en-US" dirty="0"/>
                        <a:t>0.29</a:t>
                      </a:r>
                    </a:p>
                    <a:p>
                      <a:r>
                        <a:rPr lang="en-US" sz="1050" dirty="0"/>
                        <a:t>(250+1050) / 4515</a:t>
                      </a:r>
                    </a:p>
                  </a:txBody>
                  <a:tcPr/>
                </a:tc>
                <a:extLst>
                  <a:ext uri="{0D108BD9-81ED-4DB2-BD59-A6C34878D82A}">
                    <a16:rowId xmlns:a16="http://schemas.microsoft.com/office/drawing/2014/main" val="1840305949"/>
                  </a:ext>
                </a:extLst>
              </a:tr>
            </a:tbl>
          </a:graphicData>
        </a:graphic>
      </p:graphicFrame>
      <p:sp>
        <p:nvSpPr>
          <p:cNvPr id="8" name="Title 1">
            <a:extLst>
              <a:ext uri="{FF2B5EF4-FFF2-40B4-BE49-F238E27FC236}">
                <a16:creationId xmlns:a16="http://schemas.microsoft.com/office/drawing/2014/main" id="{0B9C84DF-A5FF-16DD-54EA-80E96FD5A550}"/>
              </a:ext>
            </a:extLst>
          </p:cNvPr>
          <p:cNvSpPr txBox="1">
            <a:spLocks/>
          </p:cNvSpPr>
          <p:nvPr/>
        </p:nvSpPr>
        <p:spPr>
          <a:xfrm>
            <a:off x="1009650" y="5446712"/>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OER = 0.29, profitable month.</a:t>
            </a:r>
          </a:p>
        </p:txBody>
      </p:sp>
      <p:sp>
        <p:nvSpPr>
          <p:cNvPr id="9" name="TextBox 8">
            <a:extLst>
              <a:ext uri="{FF2B5EF4-FFF2-40B4-BE49-F238E27FC236}">
                <a16:creationId xmlns:a16="http://schemas.microsoft.com/office/drawing/2014/main" id="{3D64B4A9-50D4-DDAB-7241-F37F4AFE5F0D}"/>
              </a:ext>
            </a:extLst>
          </p:cNvPr>
          <p:cNvSpPr txBox="1"/>
          <p:nvPr/>
        </p:nvSpPr>
        <p:spPr>
          <a:xfrm>
            <a:off x="1009650" y="4096187"/>
            <a:ext cx="4621201" cy="646331"/>
          </a:xfrm>
          <a:prstGeom prst="rect">
            <a:avLst/>
          </a:prstGeom>
          <a:noFill/>
        </p:spPr>
        <p:txBody>
          <a:bodyPr wrap="none" rtlCol="0">
            <a:spAutoFit/>
          </a:bodyPr>
          <a:lstStyle/>
          <a:p>
            <a:r>
              <a:rPr lang="en-US" dirty="0"/>
              <a:t>OER  = Total Operating Expenses/ Gross Income</a:t>
            </a:r>
          </a:p>
          <a:p>
            <a:r>
              <a:rPr lang="en-US" dirty="0"/>
              <a:t>(250+1050) / 4515</a:t>
            </a:r>
          </a:p>
        </p:txBody>
      </p:sp>
    </p:spTree>
    <p:extLst>
      <p:ext uri="{BB962C8B-B14F-4D97-AF65-F5344CB8AC3E}">
        <p14:creationId xmlns:p14="http://schemas.microsoft.com/office/powerpoint/2010/main" val="5180887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5652F-5832-E57B-1F10-DDEBC8998379}"/>
              </a:ext>
            </a:extLst>
          </p:cNvPr>
          <p:cNvSpPr>
            <a:spLocks noGrp="1"/>
          </p:cNvSpPr>
          <p:nvPr>
            <p:ph type="title"/>
          </p:nvPr>
        </p:nvSpPr>
        <p:spPr/>
        <p:txBody>
          <a:bodyPr/>
          <a:lstStyle/>
          <a:p>
            <a:r>
              <a:rPr lang="en-US" dirty="0"/>
              <a:t>Let’s ignore the other months for learning.</a:t>
            </a:r>
          </a:p>
        </p:txBody>
      </p:sp>
      <p:sp>
        <p:nvSpPr>
          <p:cNvPr id="4" name="Date Placeholder 3">
            <a:extLst>
              <a:ext uri="{FF2B5EF4-FFF2-40B4-BE49-F238E27FC236}">
                <a16:creationId xmlns:a16="http://schemas.microsoft.com/office/drawing/2014/main" id="{A8FDB30B-7F3F-B4E9-5C9C-AA36909A1A52}"/>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73F1602D-4C2A-8BE1-BA6A-B0E0AA3631DA}"/>
              </a:ext>
            </a:extLst>
          </p:cNvPr>
          <p:cNvSpPr>
            <a:spLocks noGrp="1"/>
          </p:cNvSpPr>
          <p:nvPr>
            <p:ph type="sldNum" sz="quarter" idx="12"/>
          </p:nvPr>
        </p:nvSpPr>
        <p:spPr/>
        <p:txBody>
          <a:bodyPr/>
          <a:lstStyle/>
          <a:p>
            <a:fld id="{37290FF7-652B-4475-AEAB-8B1A5D23AE09}" type="slidenum">
              <a:rPr lang="en-US" smtClean="0"/>
              <a:t>12</a:t>
            </a:fld>
            <a:endParaRPr lang="en-US"/>
          </a:p>
        </p:txBody>
      </p:sp>
      <p:sp>
        <p:nvSpPr>
          <p:cNvPr id="6" name="Footer Placeholder 5">
            <a:extLst>
              <a:ext uri="{FF2B5EF4-FFF2-40B4-BE49-F238E27FC236}">
                <a16:creationId xmlns:a16="http://schemas.microsoft.com/office/drawing/2014/main" id="{11CE6866-4BC8-8EFB-D2D1-9262DC4751FB}"/>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134767CC-A2A9-9898-F131-BD874E76D14B}"/>
              </a:ext>
            </a:extLst>
          </p:cNvPr>
          <p:cNvGraphicFramePr>
            <a:graphicFrameLocks noGrp="1"/>
          </p:cNvGraphicFramePr>
          <p:nvPr>
            <p:extLst>
              <p:ext uri="{D42A27DB-BD31-4B8C-83A1-F6EECF244321}">
                <p14:modId xmlns:p14="http://schemas.microsoft.com/office/powerpoint/2010/main" val="138973993"/>
              </p:ext>
            </p:extLst>
          </p:nvPr>
        </p:nvGraphicFramePr>
        <p:xfrm>
          <a:off x="1154907" y="2344009"/>
          <a:ext cx="6834186" cy="1783080"/>
        </p:xfrm>
        <a:graphic>
          <a:graphicData uri="http://schemas.openxmlformats.org/drawingml/2006/table">
            <a:tbl>
              <a:tblPr firstRow="1" bandRow="1">
                <a:tableStyleId>{21E4AEA4-8DFA-4A89-87EB-49C32662AFE0}</a:tableStyleId>
              </a:tblPr>
              <a:tblGrid>
                <a:gridCol w="806221">
                  <a:extLst>
                    <a:ext uri="{9D8B030D-6E8A-4147-A177-3AD203B41FA5}">
                      <a16:colId xmlns:a16="http://schemas.microsoft.com/office/drawing/2014/main" val="2781793093"/>
                    </a:ext>
                  </a:extLst>
                </a:gridCol>
                <a:gridCol w="1471841">
                  <a:extLst>
                    <a:ext uri="{9D8B030D-6E8A-4147-A177-3AD203B41FA5}">
                      <a16:colId xmlns:a16="http://schemas.microsoft.com/office/drawing/2014/main" val="88639687"/>
                    </a:ext>
                  </a:extLst>
                </a:gridCol>
                <a:gridCol w="1139031">
                  <a:extLst>
                    <a:ext uri="{9D8B030D-6E8A-4147-A177-3AD203B41FA5}">
                      <a16:colId xmlns:a16="http://schemas.microsoft.com/office/drawing/2014/main" val="3993815265"/>
                    </a:ext>
                  </a:extLst>
                </a:gridCol>
                <a:gridCol w="1139031">
                  <a:extLst>
                    <a:ext uri="{9D8B030D-6E8A-4147-A177-3AD203B41FA5}">
                      <a16:colId xmlns:a16="http://schemas.microsoft.com/office/drawing/2014/main" val="3378217557"/>
                    </a:ext>
                  </a:extLst>
                </a:gridCol>
                <a:gridCol w="1139031">
                  <a:extLst>
                    <a:ext uri="{9D8B030D-6E8A-4147-A177-3AD203B41FA5}">
                      <a16:colId xmlns:a16="http://schemas.microsoft.com/office/drawing/2014/main" val="2596961945"/>
                    </a:ext>
                  </a:extLst>
                </a:gridCol>
                <a:gridCol w="1139031">
                  <a:extLst>
                    <a:ext uri="{9D8B030D-6E8A-4147-A177-3AD203B41FA5}">
                      <a16:colId xmlns:a16="http://schemas.microsoft.com/office/drawing/2014/main" val="2930086955"/>
                    </a:ext>
                  </a:extLst>
                </a:gridCol>
              </a:tblGrid>
              <a:tr h="370840">
                <a:tc>
                  <a:txBody>
                    <a:bodyPr/>
                    <a:lstStyle/>
                    <a:p>
                      <a:r>
                        <a:rPr lang="en-US" dirty="0"/>
                        <a:t>Month</a:t>
                      </a:r>
                    </a:p>
                  </a:txBody>
                  <a:tcPr/>
                </a:tc>
                <a:tc>
                  <a:txBody>
                    <a:bodyPr/>
                    <a:lstStyle/>
                    <a:p>
                      <a:r>
                        <a:rPr lang="en-US" dirty="0"/>
                        <a:t>Income </a:t>
                      </a:r>
                      <a:r>
                        <a:rPr lang="en-US" sz="1000" dirty="0"/>
                        <a:t>(Occupied Nights * Avg Rental Charge)</a:t>
                      </a:r>
                      <a:endParaRPr lang="en-US" dirty="0"/>
                    </a:p>
                  </a:txBody>
                  <a:tcPr>
                    <a:solidFill>
                      <a:srgbClr val="92D050"/>
                    </a:solidFill>
                  </a:tcPr>
                </a:tc>
                <a:tc>
                  <a:txBody>
                    <a:bodyPr/>
                    <a:lstStyle/>
                    <a:p>
                      <a:r>
                        <a:rPr lang="en-US" dirty="0"/>
                        <a:t>Fixed Costs</a:t>
                      </a:r>
                    </a:p>
                    <a:p>
                      <a:r>
                        <a:rPr lang="en-US" sz="1050" dirty="0"/>
                        <a:t>(costs that don’t change like HOA)</a:t>
                      </a:r>
                    </a:p>
                  </a:txBody>
                  <a:tcPr/>
                </a:tc>
                <a:tc>
                  <a:txBody>
                    <a:bodyPr/>
                    <a:lstStyle/>
                    <a:p>
                      <a:r>
                        <a:rPr lang="en-US" dirty="0"/>
                        <a:t>Variable </a:t>
                      </a:r>
                      <a:r>
                        <a:rPr lang="en-US" sz="1050" dirty="0"/>
                        <a:t>Costs</a:t>
                      </a:r>
                    </a:p>
                    <a:p>
                      <a:r>
                        <a:rPr lang="en-US" sz="1050" dirty="0"/>
                        <a:t>(fluctuating costs)</a:t>
                      </a:r>
                    </a:p>
                  </a:txBody>
                  <a:tcPr/>
                </a:tc>
                <a:tc>
                  <a:txBody>
                    <a:bodyPr/>
                    <a:lstStyle/>
                    <a:p>
                      <a:r>
                        <a:rPr lang="en-US" dirty="0"/>
                        <a:t>Net Operating Income</a:t>
                      </a:r>
                    </a:p>
                  </a:txBody>
                  <a:tcPr>
                    <a:solidFill>
                      <a:schemeClr val="accent1"/>
                    </a:solidFill>
                  </a:tcPr>
                </a:tc>
                <a:tc>
                  <a:txBody>
                    <a:bodyPr/>
                    <a:lstStyle/>
                    <a:p>
                      <a:r>
                        <a:rPr lang="en-US" dirty="0"/>
                        <a:t>OER</a:t>
                      </a:r>
                    </a:p>
                  </a:txBody>
                  <a:tcPr/>
                </a:tc>
                <a:extLst>
                  <a:ext uri="{0D108BD9-81ED-4DB2-BD59-A6C34878D82A}">
                    <a16:rowId xmlns:a16="http://schemas.microsoft.com/office/drawing/2014/main" val="2592101106"/>
                  </a:ext>
                </a:extLst>
              </a:tr>
              <a:tr h="196850">
                <a:tc>
                  <a:txBody>
                    <a:bodyPr/>
                    <a:lstStyle/>
                    <a:p>
                      <a:r>
                        <a:rPr lang="en-US" sz="1300" dirty="0"/>
                        <a:t>Jan</a:t>
                      </a:r>
                    </a:p>
                  </a:txBody>
                  <a:tcPr/>
                </a:tc>
                <a:tc>
                  <a:txBody>
                    <a:bodyPr/>
                    <a:lstStyle/>
                    <a:p>
                      <a:r>
                        <a:rPr lang="en-US" sz="1300" dirty="0"/>
                        <a:t>$795 </a:t>
                      </a:r>
                      <a:r>
                        <a:rPr lang="en-US" sz="1050" dirty="0"/>
                        <a:t>(15nights*$53)</a:t>
                      </a:r>
                      <a:endParaRPr lang="en-US" sz="1300" dirty="0"/>
                    </a:p>
                  </a:txBody>
                  <a:tcPr>
                    <a:solidFill>
                      <a:srgbClr val="92D050"/>
                    </a:solidFill>
                  </a:tcPr>
                </a:tc>
                <a:tc>
                  <a:txBody>
                    <a:bodyPr/>
                    <a:lstStyle/>
                    <a:p>
                      <a:r>
                        <a:rPr lang="en-US" sz="1300" dirty="0"/>
                        <a:t>-250</a:t>
                      </a:r>
                    </a:p>
                  </a:txBody>
                  <a:tcPr/>
                </a:tc>
                <a:tc>
                  <a:txBody>
                    <a:bodyPr/>
                    <a:lstStyle/>
                    <a:p>
                      <a:r>
                        <a:rPr lang="en-US" sz="1300" dirty="0"/>
                        <a:t>-930</a:t>
                      </a:r>
                    </a:p>
                  </a:txBody>
                  <a:tcPr/>
                </a:tc>
                <a:tc>
                  <a:txBody>
                    <a:bodyPr/>
                    <a:lstStyle/>
                    <a:p>
                      <a:r>
                        <a:rPr lang="en-US" sz="1300" dirty="0">
                          <a:solidFill>
                            <a:schemeClr val="bg1"/>
                          </a:solidFill>
                        </a:rPr>
                        <a:t>-385</a:t>
                      </a:r>
                    </a:p>
                    <a:p>
                      <a:r>
                        <a:rPr lang="en-US" sz="1050" dirty="0">
                          <a:solidFill>
                            <a:schemeClr val="bg1"/>
                          </a:solidFill>
                        </a:rPr>
                        <a:t>(795-250-930)</a:t>
                      </a:r>
                    </a:p>
                  </a:txBody>
                  <a:tcPr>
                    <a:solidFill>
                      <a:schemeClr val="accent1"/>
                    </a:solidFill>
                  </a:tcPr>
                </a:tc>
                <a:tc>
                  <a:txBody>
                    <a:bodyPr/>
                    <a:lstStyle/>
                    <a:p>
                      <a:r>
                        <a:rPr lang="en-US" dirty="0"/>
                        <a:t>1.48</a:t>
                      </a:r>
                    </a:p>
                    <a:p>
                      <a:r>
                        <a:rPr lang="en-US" sz="1050" dirty="0"/>
                        <a:t>(250+930) / 795</a:t>
                      </a:r>
                    </a:p>
                  </a:txBody>
                  <a:tcPr/>
                </a:tc>
                <a:extLst>
                  <a:ext uri="{0D108BD9-81ED-4DB2-BD59-A6C34878D82A}">
                    <a16:rowId xmlns:a16="http://schemas.microsoft.com/office/drawing/2014/main" val="1840305949"/>
                  </a:ext>
                </a:extLst>
              </a:tr>
              <a:tr h="196850">
                <a:tc>
                  <a:txBody>
                    <a:bodyPr/>
                    <a:lstStyle/>
                    <a:p>
                      <a:r>
                        <a:rPr lang="en-US" sz="1300" dirty="0"/>
                        <a:t>Jul</a:t>
                      </a:r>
                    </a:p>
                  </a:txBody>
                  <a:tcPr/>
                </a:tc>
                <a:tc>
                  <a:txBody>
                    <a:bodyPr/>
                    <a:lstStyle/>
                    <a:p>
                      <a:r>
                        <a:rPr lang="en-US" sz="1300" dirty="0"/>
                        <a:t>$4515 </a:t>
                      </a:r>
                      <a:r>
                        <a:rPr lang="en-US" sz="1050" dirty="0"/>
                        <a:t>(21nights*$215)</a:t>
                      </a:r>
                      <a:endParaRPr lang="en-US" sz="1300" dirty="0"/>
                    </a:p>
                  </a:txBody>
                  <a:tcPr>
                    <a:solidFill>
                      <a:srgbClr val="92D050"/>
                    </a:solidFill>
                  </a:tcPr>
                </a:tc>
                <a:tc>
                  <a:txBody>
                    <a:bodyPr/>
                    <a:lstStyle/>
                    <a:p>
                      <a:r>
                        <a:rPr lang="en-US" sz="1300" dirty="0"/>
                        <a:t>-250</a:t>
                      </a:r>
                    </a:p>
                  </a:txBody>
                  <a:tcPr/>
                </a:tc>
                <a:tc>
                  <a:txBody>
                    <a:bodyPr/>
                    <a:lstStyle/>
                    <a:p>
                      <a:r>
                        <a:rPr lang="en-US" sz="1300" dirty="0"/>
                        <a:t>-1050</a:t>
                      </a:r>
                    </a:p>
                  </a:txBody>
                  <a:tcPr/>
                </a:tc>
                <a:tc>
                  <a:txBody>
                    <a:bodyPr/>
                    <a:lstStyle/>
                    <a:p>
                      <a:r>
                        <a:rPr lang="en-US" sz="1300" dirty="0">
                          <a:solidFill>
                            <a:schemeClr val="bg1"/>
                          </a:solidFill>
                        </a:rPr>
                        <a:t>3215</a:t>
                      </a:r>
                    </a:p>
                  </a:txBody>
                  <a:tcPr>
                    <a:solidFill>
                      <a:schemeClr val="accent1"/>
                    </a:solidFill>
                  </a:tcPr>
                </a:tc>
                <a:tc>
                  <a:txBody>
                    <a:bodyPr/>
                    <a:lstStyle/>
                    <a:p>
                      <a:r>
                        <a:rPr lang="en-US" dirty="0"/>
                        <a:t>0.29</a:t>
                      </a:r>
                    </a:p>
                    <a:p>
                      <a:r>
                        <a:rPr lang="en-US" sz="1050" dirty="0"/>
                        <a:t>(250+1050) / 4515</a:t>
                      </a:r>
                    </a:p>
                  </a:txBody>
                  <a:tcPr/>
                </a:tc>
                <a:extLst>
                  <a:ext uri="{0D108BD9-81ED-4DB2-BD59-A6C34878D82A}">
                    <a16:rowId xmlns:a16="http://schemas.microsoft.com/office/drawing/2014/main" val="230509726"/>
                  </a:ext>
                </a:extLst>
              </a:tr>
            </a:tbl>
          </a:graphicData>
        </a:graphic>
      </p:graphicFrame>
      <p:sp>
        <p:nvSpPr>
          <p:cNvPr id="8" name="Title 1">
            <a:extLst>
              <a:ext uri="{FF2B5EF4-FFF2-40B4-BE49-F238E27FC236}">
                <a16:creationId xmlns:a16="http://schemas.microsoft.com/office/drawing/2014/main" id="{0FC5246E-617D-238C-BA43-53CEAB1C1D26}"/>
              </a:ext>
            </a:extLst>
          </p:cNvPr>
          <p:cNvSpPr txBox="1">
            <a:spLocks/>
          </p:cNvSpPr>
          <p:nvPr/>
        </p:nvSpPr>
        <p:spPr>
          <a:xfrm>
            <a:off x="766762" y="4408649"/>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Can you simply average the inputs?</a:t>
            </a:r>
          </a:p>
        </p:txBody>
      </p:sp>
      <p:sp>
        <p:nvSpPr>
          <p:cNvPr id="3" name="Title 1">
            <a:extLst>
              <a:ext uri="{FF2B5EF4-FFF2-40B4-BE49-F238E27FC236}">
                <a16:creationId xmlns:a16="http://schemas.microsoft.com/office/drawing/2014/main" id="{B8C59195-045A-E200-9EB2-F94928A31321}"/>
              </a:ext>
            </a:extLst>
          </p:cNvPr>
          <p:cNvSpPr txBox="1">
            <a:spLocks/>
          </p:cNvSpPr>
          <p:nvPr/>
        </p:nvSpPr>
        <p:spPr>
          <a:xfrm>
            <a:off x="766762" y="4877660"/>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(1.48 + 0.29) / 2 = 0.885</a:t>
            </a:r>
          </a:p>
        </p:txBody>
      </p:sp>
      <p:sp>
        <p:nvSpPr>
          <p:cNvPr id="9" name="Title 1">
            <a:extLst>
              <a:ext uri="{FF2B5EF4-FFF2-40B4-BE49-F238E27FC236}">
                <a16:creationId xmlns:a16="http://schemas.microsoft.com/office/drawing/2014/main" id="{9BD40E96-1214-4CEF-8BEF-92D1680340DA}"/>
              </a:ext>
            </a:extLst>
          </p:cNvPr>
          <p:cNvSpPr txBox="1">
            <a:spLocks/>
          </p:cNvSpPr>
          <p:nvPr/>
        </p:nvSpPr>
        <p:spPr>
          <a:xfrm>
            <a:off x="766762" y="5469137"/>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1800" dirty="0"/>
              <a:t>No, you’re equally weighting the two months despite them having different numbers of occupied nights.</a:t>
            </a:r>
          </a:p>
        </p:txBody>
      </p:sp>
      <p:sp>
        <p:nvSpPr>
          <p:cNvPr id="10" name="Title 1">
            <a:extLst>
              <a:ext uri="{FF2B5EF4-FFF2-40B4-BE49-F238E27FC236}">
                <a16:creationId xmlns:a16="http://schemas.microsoft.com/office/drawing/2014/main" id="{21BD4DA9-0DE0-0BE4-3416-28B93C66AD05}"/>
              </a:ext>
            </a:extLst>
          </p:cNvPr>
          <p:cNvSpPr txBox="1">
            <a:spLocks/>
          </p:cNvSpPr>
          <p:nvPr/>
        </p:nvSpPr>
        <p:spPr>
          <a:xfrm>
            <a:off x="200025" y="1252344"/>
            <a:ext cx="8715375"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2800" dirty="0"/>
              <a:t>Suppose you want one OER for a property for comparison.</a:t>
            </a:r>
          </a:p>
        </p:txBody>
      </p:sp>
    </p:spTree>
    <p:extLst>
      <p:ext uri="{BB962C8B-B14F-4D97-AF65-F5344CB8AC3E}">
        <p14:creationId xmlns:p14="http://schemas.microsoft.com/office/powerpoint/2010/main" val="30768100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B550E-EC10-CB49-BC20-33E1549B5E94}"/>
              </a:ext>
            </a:extLst>
          </p:cNvPr>
          <p:cNvSpPr>
            <a:spLocks noGrp="1"/>
          </p:cNvSpPr>
          <p:nvPr>
            <p:ph type="title"/>
          </p:nvPr>
        </p:nvSpPr>
        <p:spPr/>
        <p:txBody>
          <a:bodyPr/>
          <a:lstStyle/>
          <a:p>
            <a:r>
              <a:rPr lang="en-US" dirty="0"/>
              <a:t>Instead take the weighted average</a:t>
            </a:r>
          </a:p>
        </p:txBody>
      </p:sp>
      <p:sp>
        <p:nvSpPr>
          <p:cNvPr id="3" name="Content Placeholder 2">
            <a:extLst>
              <a:ext uri="{FF2B5EF4-FFF2-40B4-BE49-F238E27FC236}">
                <a16:creationId xmlns:a16="http://schemas.microsoft.com/office/drawing/2014/main" id="{38E547CF-8DF0-B39B-A463-147F62524C00}"/>
              </a:ext>
            </a:extLst>
          </p:cNvPr>
          <p:cNvSpPr>
            <a:spLocks noGrp="1"/>
          </p:cNvSpPr>
          <p:nvPr>
            <p:ph idx="1"/>
          </p:nvPr>
        </p:nvSpPr>
        <p:spPr/>
        <p:txBody>
          <a:bodyPr/>
          <a:lstStyle/>
          <a:p>
            <a:r>
              <a:rPr lang="en-US" dirty="0"/>
              <a:t>Each Month’s weight corresponds to the number occupied divided by the total number of nights among all months.  Then multiply each OER by the weight and sum it to arrive at the single comparison OER for the property. </a:t>
            </a:r>
          </a:p>
        </p:txBody>
      </p:sp>
      <p:sp>
        <p:nvSpPr>
          <p:cNvPr id="4" name="Date Placeholder 3">
            <a:extLst>
              <a:ext uri="{FF2B5EF4-FFF2-40B4-BE49-F238E27FC236}">
                <a16:creationId xmlns:a16="http://schemas.microsoft.com/office/drawing/2014/main" id="{593D4EFD-044A-1E4B-AA20-52B5AAE5939F}"/>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CF62D8E9-3E02-B99D-1FCE-27A0A5831A87}"/>
              </a:ext>
            </a:extLst>
          </p:cNvPr>
          <p:cNvSpPr>
            <a:spLocks noGrp="1"/>
          </p:cNvSpPr>
          <p:nvPr>
            <p:ph type="sldNum" sz="quarter" idx="12"/>
          </p:nvPr>
        </p:nvSpPr>
        <p:spPr/>
        <p:txBody>
          <a:bodyPr/>
          <a:lstStyle/>
          <a:p>
            <a:fld id="{37290FF7-652B-4475-AEAB-8B1A5D23AE09}" type="slidenum">
              <a:rPr lang="en-US" smtClean="0"/>
              <a:t>13</a:t>
            </a:fld>
            <a:endParaRPr lang="en-US"/>
          </a:p>
        </p:txBody>
      </p:sp>
      <p:sp>
        <p:nvSpPr>
          <p:cNvPr id="6" name="Footer Placeholder 5">
            <a:extLst>
              <a:ext uri="{FF2B5EF4-FFF2-40B4-BE49-F238E27FC236}">
                <a16:creationId xmlns:a16="http://schemas.microsoft.com/office/drawing/2014/main" id="{773C4E98-AE94-6718-9028-BA77678B7FFE}"/>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C934CB88-5E70-5795-9EB5-C95EA3C603FC}"/>
              </a:ext>
            </a:extLst>
          </p:cNvPr>
          <p:cNvGraphicFramePr>
            <a:graphicFrameLocks noGrp="1"/>
          </p:cNvGraphicFramePr>
          <p:nvPr>
            <p:extLst>
              <p:ext uri="{D42A27DB-BD31-4B8C-83A1-F6EECF244321}">
                <p14:modId xmlns:p14="http://schemas.microsoft.com/office/powerpoint/2010/main" val="1263872485"/>
              </p:ext>
            </p:extLst>
          </p:nvPr>
        </p:nvGraphicFramePr>
        <p:xfrm>
          <a:off x="1154907" y="2444015"/>
          <a:ext cx="6834186" cy="1783080"/>
        </p:xfrm>
        <a:graphic>
          <a:graphicData uri="http://schemas.openxmlformats.org/drawingml/2006/table">
            <a:tbl>
              <a:tblPr firstRow="1" bandRow="1">
                <a:tableStyleId>{21E4AEA4-8DFA-4A89-87EB-49C32662AFE0}</a:tableStyleId>
              </a:tblPr>
              <a:tblGrid>
                <a:gridCol w="806221">
                  <a:extLst>
                    <a:ext uri="{9D8B030D-6E8A-4147-A177-3AD203B41FA5}">
                      <a16:colId xmlns:a16="http://schemas.microsoft.com/office/drawing/2014/main" val="2781793093"/>
                    </a:ext>
                  </a:extLst>
                </a:gridCol>
                <a:gridCol w="1471841">
                  <a:extLst>
                    <a:ext uri="{9D8B030D-6E8A-4147-A177-3AD203B41FA5}">
                      <a16:colId xmlns:a16="http://schemas.microsoft.com/office/drawing/2014/main" val="88639687"/>
                    </a:ext>
                  </a:extLst>
                </a:gridCol>
                <a:gridCol w="1139031">
                  <a:extLst>
                    <a:ext uri="{9D8B030D-6E8A-4147-A177-3AD203B41FA5}">
                      <a16:colId xmlns:a16="http://schemas.microsoft.com/office/drawing/2014/main" val="3993815265"/>
                    </a:ext>
                  </a:extLst>
                </a:gridCol>
                <a:gridCol w="1139031">
                  <a:extLst>
                    <a:ext uri="{9D8B030D-6E8A-4147-A177-3AD203B41FA5}">
                      <a16:colId xmlns:a16="http://schemas.microsoft.com/office/drawing/2014/main" val="3378217557"/>
                    </a:ext>
                  </a:extLst>
                </a:gridCol>
                <a:gridCol w="1139031">
                  <a:extLst>
                    <a:ext uri="{9D8B030D-6E8A-4147-A177-3AD203B41FA5}">
                      <a16:colId xmlns:a16="http://schemas.microsoft.com/office/drawing/2014/main" val="2596961945"/>
                    </a:ext>
                  </a:extLst>
                </a:gridCol>
                <a:gridCol w="1139031">
                  <a:extLst>
                    <a:ext uri="{9D8B030D-6E8A-4147-A177-3AD203B41FA5}">
                      <a16:colId xmlns:a16="http://schemas.microsoft.com/office/drawing/2014/main" val="2930086955"/>
                    </a:ext>
                  </a:extLst>
                </a:gridCol>
              </a:tblGrid>
              <a:tr h="370840">
                <a:tc>
                  <a:txBody>
                    <a:bodyPr/>
                    <a:lstStyle/>
                    <a:p>
                      <a:r>
                        <a:rPr lang="en-US" dirty="0"/>
                        <a:t>Month</a:t>
                      </a:r>
                    </a:p>
                  </a:txBody>
                  <a:tcPr/>
                </a:tc>
                <a:tc>
                  <a:txBody>
                    <a:bodyPr/>
                    <a:lstStyle/>
                    <a:p>
                      <a:r>
                        <a:rPr lang="en-US" dirty="0"/>
                        <a:t>Income </a:t>
                      </a:r>
                      <a:r>
                        <a:rPr lang="en-US" sz="1000" dirty="0"/>
                        <a:t>(Occupied Nights * Avg Rental Charge)</a:t>
                      </a:r>
                      <a:endParaRPr lang="en-US" dirty="0"/>
                    </a:p>
                  </a:txBody>
                  <a:tcPr>
                    <a:solidFill>
                      <a:srgbClr val="92D050"/>
                    </a:solidFill>
                  </a:tcPr>
                </a:tc>
                <a:tc>
                  <a:txBody>
                    <a:bodyPr/>
                    <a:lstStyle/>
                    <a:p>
                      <a:r>
                        <a:rPr lang="en-US" dirty="0"/>
                        <a:t>Fixed Costs</a:t>
                      </a:r>
                    </a:p>
                    <a:p>
                      <a:r>
                        <a:rPr lang="en-US" sz="1050" dirty="0"/>
                        <a:t>(costs that don’t change like HOA)</a:t>
                      </a:r>
                    </a:p>
                  </a:txBody>
                  <a:tcPr/>
                </a:tc>
                <a:tc>
                  <a:txBody>
                    <a:bodyPr/>
                    <a:lstStyle/>
                    <a:p>
                      <a:r>
                        <a:rPr lang="en-US" dirty="0"/>
                        <a:t>Variable </a:t>
                      </a:r>
                      <a:r>
                        <a:rPr lang="en-US" sz="1050" dirty="0"/>
                        <a:t>Costs</a:t>
                      </a:r>
                    </a:p>
                    <a:p>
                      <a:r>
                        <a:rPr lang="en-US" sz="1050" dirty="0"/>
                        <a:t>(fluctuating costs)</a:t>
                      </a:r>
                    </a:p>
                  </a:txBody>
                  <a:tcPr/>
                </a:tc>
                <a:tc>
                  <a:txBody>
                    <a:bodyPr/>
                    <a:lstStyle/>
                    <a:p>
                      <a:r>
                        <a:rPr lang="en-US" dirty="0"/>
                        <a:t>Net Operating Income</a:t>
                      </a:r>
                    </a:p>
                  </a:txBody>
                  <a:tcPr>
                    <a:solidFill>
                      <a:schemeClr val="accent1"/>
                    </a:solidFill>
                  </a:tcPr>
                </a:tc>
                <a:tc>
                  <a:txBody>
                    <a:bodyPr/>
                    <a:lstStyle/>
                    <a:p>
                      <a:r>
                        <a:rPr lang="en-US" dirty="0"/>
                        <a:t>OER</a:t>
                      </a:r>
                    </a:p>
                  </a:txBody>
                  <a:tcPr/>
                </a:tc>
                <a:extLst>
                  <a:ext uri="{0D108BD9-81ED-4DB2-BD59-A6C34878D82A}">
                    <a16:rowId xmlns:a16="http://schemas.microsoft.com/office/drawing/2014/main" val="2592101106"/>
                  </a:ext>
                </a:extLst>
              </a:tr>
              <a:tr h="196850">
                <a:tc>
                  <a:txBody>
                    <a:bodyPr/>
                    <a:lstStyle/>
                    <a:p>
                      <a:r>
                        <a:rPr lang="en-US" sz="1300" dirty="0"/>
                        <a:t>Jan</a:t>
                      </a:r>
                    </a:p>
                  </a:txBody>
                  <a:tcPr/>
                </a:tc>
                <a:tc>
                  <a:txBody>
                    <a:bodyPr/>
                    <a:lstStyle/>
                    <a:p>
                      <a:r>
                        <a:rPr lang="en-US" sz="1300" dirty="0"/>
                        <a:t>$795 </a:t>
                      </a:r>
                      <a:r>
                        <a:rPr lang="en-US" sz="1050" dirty="0"/>
                        <a:t>(15nights*$53)</a:t>
                      </a:r>
                      <a:endParaRPr lang="en-US" sz="1300" dirty="0"/>
                    </a:p>
                  </a:txBody>
                  <a:tcPr>
                    <a:solidFill>
                      <a:srgbClr val="92D050"/>
                    </a:solidFill>
                  </a:tcPr>
                </a:tc>
                <a:tc>
                  <a:txBody>
                    <a:bodyPr/>
                    <a:lstStyle/>
                    <a:p>
                      <a:r>
                        <a:rPr lang="en-US" sz="1300" dirty="0"/>
                        <a:t>-250</a:t>
                      </a:r>
                    </a:p>
                  </a:txBody>
                  <a:tcPr/>
                </a:tc>
                <a:tc>
                  <a:txBody>
                    <a:bodyPr/>
                    <a:lstStyle/>
                    <a:p>
                      <a:r>
                        <a:rPr lang="en-US" sz="1300" dirty="0"/>
                        <a:t>-930</a:t>
                      </a:r>
                    </a:p>
                  </a:txBody>
                  <a:tcPr/>
                </a:tc>
                <a:tc>
                  <a:txBody>
                    <a:bodyPr/>
                    <a:lstStyle/>
                    <a:p>
                      <a:r>
                        <a:rPr lang="en-US" sz="1300" dirty="0">
                          <a:solidFill>
                            <a:schemeClr val="bg1"/>
                          </a:solidFill>
                        </a:rPr>
                        <a:t>-385</a:t>
                      </a:r>
                    </a:p>
                    <a:p>
                      <a:r>
                        <a:rPr lang="en-US" sz="1050" dirty="0">
                          <a:solidFill>
                            <a:schemeClr val="bg1"/>
                          </a:solidFill>
                        </a:rPr>
                        <a:t>(795-250-930)</a:t>
                      </a:r>
                    </a:p>
                  </a:txBody>
                  <a:tcPr>
                    <a:solidFill>
                      <a:schemeClr val="accent1"/>
                    </a:solidFill>
                  </a:tcPr>
                </a:tc>
                <a:tc>
                  <a:txBody>
                    <a:bodyPr/>
                    <a:lstStyle/>
                    <a:p>
                      <a:r>
                        <a:rPr lang="en-US" dirty="0"/>
                        <a:t>1.48</a:t>
                      </a:r>
                    </a:p>
                    <a:p>
                      <a:r>
                        <a:rPr lang="en-US" sz="1050" dirty="0"/>
                        <a:t>(250+930) / 795</a:t>
                      </a:r>
                    </a:p>
                  </a:txBody>
                  <a:tcPr/>
                </a:tc>
                <a:extLst>
                  <a:ext uri="{0D108BD9-81ED-4DB2-BD59-A6C34878D82A}">
                    <a16:rowId xmlns:a16="http://schemas.microsoft.com/office/drawing/2014/main" val="1840305949"/>
                  </a:ext>
                </a:extLst>
              </a:tr>
              <a:tr h="196850">
                <a:tc>
                  <a:txBody>
                    <a:bodyPr/>
                    <a:lstStyle/>
                    <a:p>
                      <a:r>
                        <a:rPr lang="en-US" sz="1300" dirty="0"/>
                        <a:t>Jul</a:t>
                      </a:r>
                    </a:p>
                  </a:txBody>
                  <a:tcPr/>
                </a:tc>
                <a:tc>
                  <a:txBody>
                    <a:bodyPr/>
                    <a:lstStyle/>
                    <a:p>
                      <a:r>
                        <a:rPr lang="en-US" sz="1300" dirty="0"/>
                        <a:t>$4515 </a:t>
                      </a:r>
                      <a:r>
                        <a:rPr lang="en-US" sz="1050" dirty="0"/>
                        <a:t>(21nights*$215)</a:t>
                      </a:r>
                      <a:endParaRPr lang="en-US" sz="1300" dirty="0"/>
                    </a:p>
                  </a:txBody>
                  <a:tcPr>
                    <a:solidFill>
                      <a:srgbClr val="92D050"/>
                    </a:solidFill>
                  </a:tcPr>
                </a:tc>
                <a:tc>
                  <a:txBody>
                    <a:bodyPr/>
                    <a:lstStyle/>
                    <a:p>
                      <a:r>
                        <a:rPr lang="en-US" sz="1300" dirty="0"/>
                        <a:t>-250</a:t>
                      </a:r>
                    </a:p>
                  </a:txBody>
                  <a:tcPr/>
                </a:tc>
                <a:tc>
                  <a:txBody>
                    <a:bodyPr/>
                    <a:lstStyle/>
                    <a:p>
                      <a:r>
                        <a:rPr lang="en-US" sz="1300" dirty="0"/>
                        <a:t>-1050</a:t>
                      </a:r>
                    </a:p>
                  </a:txBody>
                  <a:tcPr/>
                </a:tc>
                <a:tc>
                  <a:txBody>
                    <a:bodyPr/>
                    <a:lstStyle/>
                    <a:p>
                      <a:r>
                        <a:rPr lang="en-US" sz="1300" dirty="0">
                          <a:solidFill>
                            <a:schemeClr val="bg1"/>
                          </a:solidFill>
                        </a:rPr>
                        <a:t>3215</a:t>
                      </a:r>
                    </a:p>
                  </a:txBody>
                  <a:tcPr>
                    <a:solidFill>
                      <a:schemeClr val="accent1"/>
                    </a:solidFill>
                  </a:tcPr>
                </a:tc>
                <a:tc>
                  <a:txBody>
                    <a:bodyPr/>
                    <a:lstStyle/>
                    <a:p>
                      <a:r>
                        <a:rPr lang="en-US" dirty="0"/>
                        <a:t>0.29</a:t>
                      </a:r>
                    </a:p>
                    <a:p>
                      <a:r>
                        <a:rPr lang="en-US" sz="1050" dirty="0"/>
                        <a:t>(250+1050) / 4515</a:t>
                      </a:r>
                    </a:p>
                  </a:txBody>
                  <a:tcPr/>
                </a:tc>
                <a:extLst>
                  <a:ext uri="{0D108BD9-81ED-4DB2-BD59-A6C34878D82A}">
                    <a16:rowId xmlns:a16="http://schemas.microsoft.com/office/drawing/2014/main" val="230509726"/>
                  </a:ext>
                </a:extLst>
              </a:tr>
            </a:tbl>
          </a:graphicData>
        </a:graphic>
      </p:graphicFrame>
      <p:sp>
        <p:nvSpPr>
          <p:cNvPr id="9" name="TextBox 8">
            <a:extLst>
              <a:ext uri="{FF2B5EF4-FFF2-40B4-BE49-F238E27FC236}">
                <a16:creationId xmlns:a16="http://schemas.microsoft.com/office/drawing/2014/main" id="{9111BA79-45DA-41E7-05F8-92D3D342828B}"/>
              </a:ext>
            </a:extLst>
          </p:cNvPr>
          <p:cNvSpPr txBox="1"/>
          <p:nvPr/>
        </p:nvSpPr>
        <p:spPr>
          <a:xfrm>
            <a:off x="1154906" y="4381837"/>
            <a:ext cx="6834185" cy="1754326"/>
          </a:xfrm>
          <a:prstGeom prst="rect">
            <a:avLst/>
          </a:prstGeom>
          <a:noFill/>
        </p:spPr>
        <p:txBody>
          <a:bodyPr wrap="square">
            <a:spAutoFit/>
          </a:bodyPr>
          <a:lstStyle/>
          <a:p>
            <a:r>
              <a:rPr lang="en-US" dirty="0">
                <a:latin typeface="Consolas" panose="020B0609020204030204" pitchFamily="49" charset="0"/>
                <a:cs typeface="Consolas" panose="020B0609020204030204" pitchFamily="49" charset="0"/>
              </a:rPr>
              <a:t># Weights in the data </a:t>
            </a:r>
          </a:p>
          <a:p>
            <a:r>
              <a:rPr lang="en-US" dirty="0" err="1">
                <a:latin typeface="Consolas" panose="020B0609020204030204" pitchFamily="49" charset="0"/>
                <a:cs typeface="Consolas" panose="020B0609020204030204" pitchFamily="49" charset="0"/>
              </a:rPr>
              <a:t>oer</a:t>
            </a:r>
            <a:r>
              <a:rPr lang="en-US" dirty="0">
                <a:latin typeface="Consolas" panose="020B0609020204030204" pitchFamily="49" charset="0"/>
                <a:cs typeface="Consolas" panose="020B0609020204030204" pitchFamily="49" charset="0"/>
              </a:rPr>
              <a:t> &lt;- c(1.48, 0.29)</a:t>
            </a:r>
          </a:p>
          <a:p>
            <a:r>
              <a:rPr lang="en-US" dirty="0" err="1">
                <a:latin typeface="Consolas" panose="020B0609020204030204" pitchFamily="49" charset="0"/>
                <a:cs typeface="Consolas" panose="020B0609020204030204" pitchFamily="49" charset="0"/>
              </a:rPr>
              <a:t>jan</a:t>
            </a:r>
            <a:r>
              <a:rPr lang="en-US" dirty="0">
                <a:latin typeface="Consolas" panose="020B0609020204030204" pitchFamily="49" charset="0"/>
                <a:cs typeface="Consolas" panose="020B0609020204030204" pitchFamily="49" charset="0"/>
              </a:rPr>
              <a:t> &lt;- 15 / sum(15, 21) #.416</a:t>
            </a:r>
          </a:p>
          <a:p>
            <a:r>
              <a:rPr lang="en-US" dirty="0" err="1">
                <a:latin typeface="Consolas" panose="020B0609020204030204" pitchFamily="49" charset="0"/>
                <a:cs typeface="Consolas" panose="020B0609020204030204" pitchFamily="49" charset="0"/>
              </a:rPr>
              <a:t>jul</a:t>
            </a:r>
            <a:r>
              <a:rPr lang="en-US" dirty="0">
                <a:latin typeface="Consolas" panose="020B0609020204030204" pitchFamily="49" charset="0"/>
                <a:cs typeface="Consolas" panose="020B0609020204030204" pitchFamily="49" charset="0"/>
              </a:rPr>
              <a:t> &lt;- 21 / sum(15, 21) #.583</a:t>
            </a:r>
          </a:p>
          <a:p>
            <a:r>
              <a:rPr lang="en-US" dirty="0" err="1">
                <a:latin typeface="Consolas" panose="020B0609020204030204" pitchFamily="49" charset="0"/>
                <a:cs typeface="Consolas" panose="020B0609020204030204" pitchFamily="49" charset="0"/>
              </a:rPr>
              <a:t>weighted.mean</a:t>
            </a:r>
            <a:r>
              <a:rPr lang="en-US" dirty="0">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oer</a:t>
            </a:r>
            <a:r>
              <a:rPr lang="en-US" dirty="0">
                <a:latin typeface="Consolas" panose="020B0609020204030204" pitchFamily="49" charset="0"/>
                <a:cs typeface="Consolas" panose="020B0609020204030204" pitchFamily="49" charset="0"/>
              </a:rPr>
              <a:t>, c(</a:t>
            </a:r>
            <a:r>
              <a:rPr lang="en-US" dirty="0" err="1">
                <a:latin typeface="Consolas" panose="020B0609020204030204" pitchFamily="49" charset="0"/>
                <a:cs typeface="Consolas" panose="020B0609020204030204" pitchFamily="49" charset="0"/>
              </a:rPr>
              <a:t>jan</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jul</a:t>
            </a:r>
            <a:r>
              <a:rPr lang="en-US" dirty="0">
                <a:latin typeface="Consolas" panose="020B0609020204030204" pitchFamily="49" charset="0"/>
                <a:cs typeface="Consolas" panose="020B0609020204030204" pitchFamily="49" charset="0"/>
              </a:rPr>
              <a:t>)) #0.7858333</a:t>
            </a:r>
          </a:p>
          <a:p>
            <a:r>
              <a:rPr lang="en-US" dirty="0">
                <a:latin typeface="Consolas" panose="020B0609020204030204" pitchFamily="49" charset="0"/>
                <a:cs typeface="Consolas" panose="020B0609020204030204" pitchFamily="49" charset="0"/>
              </a:rPr>
              <a:t>sum(</a:t>
            </a:r>
            <a:r>
              <a:rPr lang="en-US" dirty="0" err="1">
                <a:latin typeface="Consolas" panose="020B0609020204030204" pitchFamily="49" charset="0"/>
                <a:cs typeface="Consolas" panose="020B0609020204030204" pitchFamily="49" charset="0"/>
              </a:rPr>
              <a:t>oer</a:t>
            </a:r>
            <a:r>
              <a:rPr lang="en-US" dirty="0">
                <a:latin typeface="Consolas" panose="020B0609020204030204" pitchFamily="49" charset="0"/>
                <a:cs typeface="Consolas" panose="020B0609020204030204" pitchFamily="49" charset="0"/>
              </a:rPr>
              <a:t> * (c(15, 21)/ sum(c(15, 21)))) #0.7858333</a:t>
            </a:r>
          </a:p>
        </p:txBody>
      </p:sp>
    </p:spTree>
    <p:extLst>
      <p:ext uri="{BB962C8B-B14F-4D97-AF65-F5344CB8AC3E}">
        <p14:creationId xmlns:p14="http://schemas.microsoft.com/office/powerpoint/2010/main" val="26571100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AB741-333C-7495-6F77-1E7F37862152}"/>
              </a:ext>
            </a:extLst>
          </p:cNvPr>
          <p:cNvSpPr>
            <a:spLocks noGrp="1"/>
          </p:cNvSpPr>
          <p:nvPr>
            <p:ph type="title"/>
          </p:nvPr>
        </p:nvSpPr>
        <p:spPr/>
        <p:txBody>
          <a:bodyPr/>
          <a:lstStyle/>
          <a:p>
            <a:r>
              <a:rPr lang="en-US" dirty="0"/>
              <a:t>A simple income to price based ratio</a:t>
            </a:r>
          </a:p>
        </p:txBody>
      </p:sp>
      <p:sp>
        <p:nvSpPr>
          <p:cNvPr id="4" name="Date Placeholder 3">
            <a:extLst>
              <a:ext uri="{FF2B5EF4-FFF2-40B4-BE49-F238E27FC236}">
                <a16:creationId xmlns:a16="http://schemas.microsoft.com/office/drawing/2014/main" id="{958F7267-DFD8-5216-A535-DA008516079A}"/>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876D9478-9102-1B87-2E3D-EDA42D75F77D}"/>
              </a:ext>
            </a:extLst>
          </p:cNvPr>
          <p:cNvSpPr>
            <a:spLocks noGrp="1"/>
          </p:cNvSpPr>
          <p:nvPr>
            <p:ph type="sldNum" sz="quarter" idx="12"/>
          </p:nvPr>
        </p:nvSpPr>
        <p:spPr/>
        <p:txBody>
          <a:bodyPr/>
          <a:lstStyle/>
          <a:p>
            <a:fld id="{37290FF7-652B-4475-AEAB-8B1A5D23AE09}" type="slidenum">
              <a:rPr lang="en-US" smtClean="0"/>
              <a:t>14</a:t>
            </a:fld>
            <a:endParaRPr lang="en-US"/>
          </a:p>
        </p:txBody>
      </p:sp>
      <p:sp>
        <p:nvSpPr>
          <p:cNvPr id="6" name="Footer Placeholder 5">
            <a:extLst>
              <a:ext uri="{FF2B5EF4-FFF2-40B4-BE49-F238E27FC236}">
                <a16:creationId xmlns:a16="http://schemas.microsoft.com/office/drawing/2014/main" id="{20CEDA6A-9F44-CCC0-F5A5-33867A6745A2}"/>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11553F73-82EC-51F3-D226-99E8D82AA584}"/>
              </a:ext>
            </a:extLst>
          </p:cNvPr>
          <p:cNvSpPr txBox="1"/>
          <p:nvPr/>
        </p:nvSpPr>
        <p:spPr>
          <a:xfrm>
            <a:off x="2686050" y="1337046"/>
            <a:ext cx="3375283" cy="584775"/>
          </a:xfrm>
          <a:prstGeom prst="rect">
            <a:avLst/>
          </a:prstGeom>
          <a:noFill/>
        </p:spPr>
        <p:txBody>
          <a:bodyPr wrap="none" rtlCol="0">
            <a:spAutoFit/>
          </a:bodyPr>
          <a:lstStyle/>
          <a:p>
            <a:r>
              <a:rPr lang="en-US" sz="3200" b="1" dirty="0"/>
              <a:t>Capitalization Rate</a:t>
            </a:r>
          </a:p>
        </p:txBody>
      </p:sp>
      <p:sp>
        <p:nvSpPr>
          <p:cNvPr id="8" name="TextBox 7">
            <a:extLst>
              <a:ext uri="{FF2B5EF4-FFF2-40B4-BE49-F238E27FC236}">
                <a16:creationId xmlns:a16="http://schemas.microsoft.com/office/drawing/2014/main" id="{18111467-EBA8-17F0-13C8-BD241CB3B982}"/>
              </a:ext>
            </a:extLst>
          </p:cNvPr>
          <p:cNvSpPr txBox="1"/>
          <p:nvPr/>
        </p:nvSpPr>
        <p:spPr>
          <a:xfrm>
            <a:off x="530664" y="2387390"/>
            <a:ext cx="7984686" cy="369332"/>
          </a:xfrm>
          <a:prstGeom prst="rect">
            <a:avLst/>
          </a:prstGeom>
          <a:noFill/>
        </p:spPr>
        <p:txBody>
          <a:bodyPr wrap="none" rtlCol="0">
            <a:spAutoFit/>
          </a:bodyPr>
          <a:lstStyle/>
          <a:p>
            <a:r>
              <a:rPr lang="en-US" dirty="0"/>
              <a:t>Cap Rate  = Net Operating Income / Total Cost of Ownership (not including interest)</a:t>
            </a:r>
          </a:p>
        </p:txBody>
      </p:sp>
      <p:sp>
        <p:nvSpPr>
          <p:cNvPr id="9" name="TextBox 8">
            <a:extLst>
              <a:ext uri="{FF2B5EF4-FFF2-40B4-BE49-F238E27FC236}">
                <a16:creationId xmlns:a16="http://schemas.microsoft.com/office/drawing/2014/main" id="{09BF4CED-716A-7281-EF7F-EFF60767AE3A}"/>
              </a:ext>
            </a:extLst>
          </p:cNvPr>
          <p:cNvSpPr txBox="1"/>
          <p:nvPr/>
        </p:nvSpPr>
        <p:spPr>
          <a:xfrm>
            <a:off x="3028950" y="3429000"/>
            <a:ext cx="2499017" cy="369332"/>
          </a:xfrm>
          <a:prstGeom prst="rect">
            <a:avLst/>
          </a:prstGeom>
          <a:noFill/>
        </p:spPr>
        <p:txBody>
          <a:bodyPr wrap="none" rtlCol="0">
            <a:spAutoFit/>
          </a:bodyPr>
          <a:lstStyle/>
          <a:p>
            <a:r>
              <a:rPr lang="en-US" dirty="0"/>
              <a:t>Cap Rate higher is better</a:t>
            </a:r>
          </a:p>
        </p:txBody>
      </p:sp>
      <p:sp>
        <p:nvSpPr>
          <p:cNvPr id="10" name="TextBox 9">
            <a:extLst>
              <a:ext uri="{FF2B5EF4-FFF2-40B4-BE49-F238E27FC236}">
                <a16:creationId xmlns:a16="http://schemas.microsoft.com/office/drawing/2014/main" id="{36E1B599-BAF8-00A3-71B8-B36D14723EA2}"/>
              </a:ext>
            </a:extLst>
          </p:cNvPr>
          <p:cNvSpPr txBox="1"/>
          <p:nvPr/>
        </p:nvSpPr>
        <p:spPr>
          <a:xfrm>
            <a:off x="1170197" y="5271930"/>
            <a:ext cx="7345154" cy="369332"/>
          </a:xfrm>
          <a:prstGeom prst="rect">
            <a:avLst/>
          </a:prstGeom>
          <a:noFill/>
        </p:spPr>
        <p:txBody>
          <a:bodyPr wrap="square" rtlCol="0">
            <a:spAutoFit/>
          </a:bodyPr>
          <a:lstStyle/>
          <a:p>
            <a:r>
              <a:rPr lang="en-US" dirty="0"/>
              <a:t>Fluctuating income represents volatility in the investment reward.  </a:t>
            </a:r>
          </a:p>
        </p:txBody>
      </p:sp>
    </p:spTree>
    <p:extLst>
      <p:ext uri="{BB962C8B-B14F-4D97-AF65-F5344CB8AC3E}">
        <p14:creationId xmlns:p14="http://schemas.microsoft.com/office/powerpoint/2010/main" val="26778687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2E53D-C712-51E1-7963-647663C5C4E6}"/>
              </a:ext>
            </a:extLst>
          </p:cNvPr>
          <p:cNvSpPr>
            <a:spLocks noGrp="1"/>
          </p:cNvSpPr>
          <p:nvPr>
            <p:ph type="title"/>
          </p:nvPr>
        </p:nvSpPr>
        <p:spPr/>
        <p:txBody>
          <a:bodyPr/>
          <a:lstStyle/>
          <a:p>
            <a:endParaRPr lang="en-US"/>
          </a:p>
        </p:txBody>
      </p:sp>
      <p:graphicFrame>
        <p:nvGraphicFramePr>
          <p:cNvPr id="7" name="Table 7">
            <a:extLst>
              <a:ext uri="{FF2B5EF4-FFF2-40B4-BE49-F238E27FC236}">
                <a16:creationId xmlns:a16="http://schemas.microsoft.com/office/drawing/2014/main" id="{0E73ADED-1493-063A-1AA9-E68345F9FEF1}"/>
              </a:ext>
            </a:extLst>
          </p:cNvPr>
          <p:cNvGraphicFramePr>
            <a:graphicFrameLocks noGrp="1"/>
          </p:cNvGraphicFramePr>
          <p:nvPr>
            <p:ph idx="1"/>
            <p:extLst>
              <p:ext uri="{D42A27DB-BD31-4B8C-83A1-F6EECF244321}">
                <p14:modId xmlns:p14="http://schemas.microsoft.com/office/powerpoint/2010/main" val="3386321440"/>
              </p:ext>
            </p:extLst>
          </p:nvPr>
        </p:nvGraphicFramePr>
        <p:xfrm>
          <a:off x="300037" y="1968499"/>
          <a:ext cx="8515351" cy="2133600"/>
        </p:xfrm>
        <a:graphic>
          <a:graphicData uri="http://schemas.openxmlformats.org/drawingml/2006/table">
            <a:tbl>
              <a:tblPr firstRow="1" bandRow="1">
                <a:tableStyleId>{5C22544A-7EE6-4342-B048-85BDC9FD1C3A}</a:tableStyleId>
              </a:tblPr>
              <a:tblGrid>
                <a:gridCol w="730688">
                  <a:extLst>
                    <a:ext uri="{9D8B030D-6E8A-4147-A177-3AD203B41FA5}">
                      <a16:colId xmlns:a16="http://schemas.microsoft.com/office/drawing/2014/main" val="509864046"/>
                    </a:ext>
                  </a:extLst>
                </a:gridCol>
                <a:gridCol w="965687">
                  <a:extLst>
                    <a:ext uri="{9D8B030D-6E8A-4147-A177-3AD203B41FA5}">
                      <a16:colId xmlns:a16="http://schemas.microsoft.com/office/drawing/2014/main" val="3124382664"/>
                    </a:ext>
                  </a:extLst>
                </a:gridCol>
                <a:gridCol w="965687">
                  <a:extLst>
                    <a:ext uri="{9D8B030D-6E8A-4147-A177-3AD203B41FA5}">
                      <a16:colId xmlns:a16="http://schemas.microsoft.com/office/drawing/2014/main" val="2966062756"/>
                    </a:ext>
                  </a:extLst>
                </a:gridCol>
                <a:gridCol w="965687">
                  <a:extLst>
                    <a:ext uri="{9D8B030D-6E8A-4147-A177-3AD203B41FA5}">
                      <a16:colId xmlns:a16="http://schemas.microsoft.com/office/drawing/2014/main" val="878164378"/>
                    </a:ext>
                  </a:extLst>
                </a:gridCol>
                <a:gridCol w="965687">
                  <a:extLst>
                    <a:ext uri="{9D8B030D-6E8A-4147-A177-3AD203B41FA5}">
                      <a16:colId xmlns:a16="http://schemas.microsoft.com/office/drawing/2014/main" val="1591504264"/>
                    </a:ext>
                  </a:extLst>
                </a:gridCol>
                <a:gridCol w="1293015">
                  <a:extLst>
                    <a:ext uri="{9D8B030D-6E8A-4147-A177-3AD203B41FA5}">
                      <a16:colId xmlns:a16="http://schemas.microsoft.com/office/drawing/2014/main" val="4223658332"/>
                    </a:ext>
                  </a:extLst>
                </a:gridCol>
                <a:gridCol w="1285875">
                  <a:extLst>
                    <a:ext uri="{9D8B030D-6E8A-4147-A177-3AD203B41FA5}">
                      <a16:colId xmlns:a16="http://schemas.microsoft.com/office/drawing/2014/main" val="2292195495"/>
                    </a:ext>
                  </a:extLst>
                </a:gridCol>
                <a:gridCol w="1343025">
                  <a:extLst>
                    <a:ext uri="{9D8B030D-6E8A-4147-A177-3AD203B41FA5}">
                      <a16:colId xmlns:a16="http://schemas.microsoft.com/office/drawing/2014/main" val="430279357"/>
                    </a:ext>
                  </a:extLst>
                </a:gridCol>
              </a:tblGrid>
              <a:tr h="370840">
                <a:tc>
                  <a:txBody>
                    <a:bodyPr/>
                    <a:lstStyle/>
                    <a:p>
                      <a:r>
                        <a:rPr lang="en-US" sz="1100" dirty="0"/>
                        <a:t>Prop ID</a:t>
                      </a:r>
                    </a:p>
                  </a:txBody>
                  <a:tcPr/>
                </a:tc>
                <a:tc>
                  <a:txBody>
                    <a:bodyPr/>
                    <a:lstStyle/>
                    <a:p>
                      <a:r>
                        <a:rPr lang="en-US" sz="1100" dirty="0"/>
                        <a:t>Fixed</a:t>
                      </a:r>
                    </a:p>
                  </a:txBody>
                  <a:tcPr/>
                </a:tc>
                <a:tc>
                  <a:txBody>
                    <a:bodyPr/>
                    <a:lstStyle/>
                    <a:p>
                      <a:r>
                        <a:rPr lang="en-US" sz="1100" dirty="0"/>
                        <a:t>Variable</a:t>
                      </a:r>
                    </a:p>
                  </a:txBody>
                  <a:tcPr/>
                </a:tc>
                <a:tc>
                  <a:txBody>
                    <a:bodyPr/>
                    <a:lstStyle/>
                    <a:p>
                      <a:r>
                        <a:rPr lang="en-US" sz="1100" dirty="0"/>
                        <a:t>Total Expense</a:t>
                      </a:r>
                    </a:p>
                  </a:txBody>
                  <a:tcPr/>
                </a:tc>
                <a:tc>
                  <a:txBody>
                    <a:bodyPr/>
                    <a:lstStyle/>
                    <a:p>
                      <a:r>
                        <a:rPr lang="en-US" sz="1100" dirty="0"/>
                        <a:t>Operating Income</a:t>
                      </a:r>
                    </a:p>
                  </a:txBody>
                  <a:tcPr/>
                </a:tc>
                <a:tc>
                  <a:txBody>
                    <a:bodyPr/>
                    <a:lstStyle/>
                    <a:p>
                      <a:r>
                        <a:rPr lang="en-US" sz="1100" dirty="0"/>
                        <a:t>Net Operating Income (NOI)</a:t>
                      </a:r>
                    </a:p>
                  </a:txBody>
                  <a:tcPr/>
                </a:tc>
                <a:tc>
                  <a:txBody>
                    <a:bodyPr/>
                    <a:lstStyle/>
                    <a:p>
                      <a:r>
                        <a:rPr lang="en-US" sz="1100" dirty="0"/>
                        <a:t>Asking Price</a:t>
                      </a:r>
                    </a:p>
                  </a:txBody>
                  <a:tcPr/>
                </a:tc>
                <a:tc>
                  <a:txBody>
                    <a:bodyPr/>
                    <a:lstStyle/>
                    <a:p>
                      <a:r>
                        <a:rPr lang="en-US" sz="1100" dirty="0"/>
                        <a:t>Cap Rate</a:t>
                      </a:r>
                    </a:p>
                  </a:txBody>
                  <a:tcPr/>
                </a:tc>
                <a:extLst>
                  <a:ext uri="{0D108BD9-81ED-4DB2-BD59-A6C34878D82A}">
                    <a16:rowId xmlns:a16="http://schemas.microsoft.com/office/drawing/2014/main" val="2991134617"/>
                  </a:ext>
                </a:extLst>
              </a:tr>
              <a:tr h="370840">
                <a:tc>
                  <a:txBody>
                    <a:bodyPr/>
                    <a:lstStyle/>
                    <a:p>
                      <a:pPr algn="ctr"/>
                      <a:r>
                        <a:rPr lang="en-US" sz="1100" dirty="0"/>
                        <a:t>1</a:t>
                      </a:r>
                    </a:p>
                  </a:txBody>
                  <a:tcPr/>
                </a:tc>
                <a:tc>
                  <a:txBody>
                    <a:bodyPr/>
                    <a:lstStyle/>
                    <a:p>
                      <a:pPr algn="ctr"/>
                      <a:r>
                        <a:rPr lang="en-US" sz="1100" dirty="0"/>
                        <a:t>$1,000</a:t>
                      </a:r>
                    </a:p>
                  </a:txBody>
                  <a:tcPr/>
                </a:tc>
                <a:tc>
                  <a:txBody>
                    <a:bodyPr/>
                    <a:lstStyle/>
                    <a:p>
                      <a:pPr algn="ctr"/>
                      <a:r>
                        <a:rPr lang="en-US" sz="1100" dirty="0"/>
                        <a:t>$1,000</a:t>
                      </a:r>
                    </a:p>
                  </a:txBody>
                  <a:tcPr/>
                </a:tc>
                <a:tc>
                  <a:txBody>
                    <a:bodyPr/>
                    <a:lstStyle/>
                    <a:p>
                      <a:pPr algn="ctr"/>
                      <a:r>
                        <a:rPr lang="en-US" sz="1100" dirty="0"/>
                        <a:t>$2,000</a:t>
                      </a:r>
                    </a:p>
                  </a:txBody>
                  <a:tcPr/>
                </a:tc>
                <a:tc>
                  <a:txBody>
                    <a:bodyPr/>
                    <a:lstStyle/>
                    <a:p>
                      <a:pPr algn="ctr"/>
                      <a:r>
                        <a:rPr lang="en-US" sz="1100" dirty="0"/>
                        <a:t>$7,000</a:t>
                      </a:r>
                    </a:p>
                  </a:txBody>
                  <a:tcPr/>
                </a:tc>
                <a:tc>
                  <a:txBody>
                    <a:bodyPr/>
                    <a:lstStyle/>
                    <a:p>
                      <a:pPr algn="ctr"/>
                      <a:r>
                        <a:rPr lang="en-US" sz="1100" dirty="0"/>
                        <a:t>$5,000</a:t>
                      </a:r>
                    </a:p>
                  </a:txBody>
                  <a:tcPr/>
                </a:tc>
                <a:tc>
                  <a:txBody>
                    <a:bodyPr/>
                    <a:lstStyle/>
                    <a:p>
                      <a:pPr algn="ctr"/>
                      <a:r>
                        <a:rPr lang="en-US" sz="1100" dirty="0"/>
                        <a:t>$100,000</a:t>
                      </a:r>
                    </a:p>
                  </a:txBody>
                  <a:tcPr/>
                </a:tc>
                <a:tc>
                  <a:txBody>
                    <a:bodyPr/>
                    <a:lstStyle/>
                    <a:p>
                      <a:pPr algn="ctr"/>
                      <a:r>
                        <a:rPr lang="en-US" sz="1100" dirty="0"/>
                        <a:t>5%</a:t>
                      </a:r>
                    </a:p>
                    <a:p>
                      <a:pPr algn="ctr"/>
                      <a:r>
                        <a:rPr lang="en-US" sz="1100" dirty="0"/>
                        <a:t>$5K /$100k</a:t>
                      </a:r>
                    </a:p>
                  </a:txBody>
                  <a:tcPr/>
                </a:tc>
                <a:extLst>
                  <a:ext uri="{0D108BD9-81ED-4DB2-BD59-A6C34878D82A}">
                    <a16:rowId xmlns:a16="http://schemas.microsoft.com/office/drawing/2014/main" val="1745897118"/>
                  </a:ext>
                </a:extLst>
              </a:tr>
              <a:tr h="370840">
                <a:tc>
                  <a:txBody>
                    <a:bodyPr/>
                    <a:lstStyle/>
                    <a:p>
                      <a:pPr algn="ctr"/>
                      <a:r>
                        <a:rPr lang="en-US" sz="1100" dirty="0"/>
                        <a:t>2</a:t>
                      </a:r>
                    </a:p>
                  </a:txBody>
                  <a:tcPr/>
                </a:tc>
                <a:tc>
                  <a:txBody>
                    <a:bodyPr/>
                    <a:lstStyle/>
                    <a:p>
                      <a:pPr algn="ctr"/>
                      <a:r>
                        <a:rPr lang="en-US" sz="1100" dirty="0"/>
                        <a:t>$1,000</a:t>
                      </a:r>
                    </a:p>
                  </a:txBody>
                  <a:tcPr/>
                </a:tc>
                <a:tc>
                  <a:txBody>
                    <a:bodyPr/>
                    <a:lstStyle/>
                    <a:p>
                      <a:pPr algn="ctr"/>
                      <a:r>
                        <a:rPr lang="en-US" sz="1100" dirty="0"/>
                        <a:t>$1,000</a:t>
                      </a:r>
                    </a:p>
                  </a:txBody>
                  <a:tcPr/>
                </a:tc>
                <a:tc>
                  <a:txBody>
                    <a:bodyPr/>
                    <a:lstStyle/>
                    <a:p>
                      <a:pPr algn="ctr"/>
                      <a:r>
                        <a:rPr lang="en-US" sz="1100" dirty="0"/>
                        <a:t>$2,000</a:t>
                      </a:r>
                    </a:p>
                  </a:txBody>
                  <a:tcPr/>
                </a:tc>
                <a:tc>
                  <a:txBody>
                    <a:bodyPr/>
                    <a:lstStyle/>
                    <a:p>
                      <a:pPr algn="ctr"/>
                      <a:r>
                        <a:rPr lang="en-US" sz="1100" dirty="0"/>
                        <a:t>$22,000</a:t>
                      </a:r>
                    </a:p>
                  </a:txBody>
                  <a:tcPr/>
                </a:tc>
                <a:tc>
                  <a:txBody>
                    <a:bodyPr/>
                    <a:lstStyle/>
                    <a:p>
                      <a:pPr algn="ctr"/>
                      <a:r>
                        <a:rPr lang="en-US" sz="1100" dirty="0"/>
                        <a:t>$2,0000</a:t>
                      </a:r>
                    </a:p>
                  </a:txBody>
                  <a:tcPr/>
                </a:tc>
                <a:tc>
                  <a:txBody>
                    <a:bodyPr/>
                    <a:lstStyle/>
                    <a:p>
                      <a:pPr algn="ctr"/>
                      <a:r>
                        <a:rPr lang="en-US" sz="1100" dirty="0"/>
                        <a:t>$200,000</a:t>
                      </a:r>
                    </a:p>
                  </a:txBody>
                  <a:tcPr/>
                </a:tc>
                <a:tc>
                  <a:txBody>
                    <a:bodyPr/>
                    <a:lstStyle/>
                    <a:p>
                      <a:pPr algn="ctr"/>
                      <a:r>
                        <a:rPr lang="en-US" sz="1100" dirty="0"/>
                        <a:t>10%</a:t>
                      </a:r>
                    </a:p>
                    <a:p>
                      <a:pPr algn="ctr"/>
                      <a:r>
                        <a:rPr lang="en-US" sz="1100" dirty="0"/>
                        <a:t>$20k/$200K</a:t>
                      </a:r>
                    </a:p>
                  </a:txBody>
                  <a:tcPr/>
                </a:tc>
                <a:extLst>
                  <a:ext uri="{0D108BD9-81ED-4DB2-BD59-A6C34878D82A}">
                    <a16:rowId xmlns:a16="http://schemas.microsoft.com/office/drawing/2014/main" val="817327945"/>
                  </a:ext>
                </a:extLst>
              </a:tr>
              <a:tr h="370840">
                <a:tc>
                  <a:txBody>
                    <a:bodyPr/>
                    <a:lstStyle/>
                    <a:p>
                      <a:pPr algn="ctr"/>
                      <a:r>
                        <a:rPr lang="en-US" sz="1100" dirty="0"/>
                        <a:t>3</a:t>
                      </a:r>
                    </a:p>
                  </a:txBody>
                  <a:tcPr/>
                </a:tc>
                <a:tc>
                  <a:txBody>
                    <a:bodyPr/>
                    <a:lstStyle/>
                    <a:p>
                      <a:pPr algn="ctr"/>
                      <a:r>
                        <a:rPr lang="en-US" sz="1100" dirty="0"/>
                        <a:t>$5,000</a:t>
                      </a:r>
                    </a:p>
                  </a:txBody>
                  <a:tcPr/>
                </a:tc>
                <a:tc>
                  <a:txBody>
                    <a:bodyPr/>
                    <a:lstStyle/>
                    <a:p>
                      <a:pPr algn="ctr"/>
                      <a:r>
                        <a:rPr lang="en-US" sz="1100" dirty="0"/>
                        <a:t>$7,000</a:t>
                      </a:r>
                    </a:p>
                  </a:txBody>
                  <a:tcPr/>
                </a:tc>
                <a:tc>
                  <a:txBody>
                    <a:bodyPr/>
                    <a:lstStyle/>
                    <a:p>
                      <a:pPr algn="ctr"/>
                      <a:r>
                        <a:rPr lang="en-US" sz="1100" dirty="0"/>
                        <a:t>$12,000</a:t>
                      </a:r>
                    </a:p>
                  </a:txBody>
                  <a:tcPr/>
                </a:tc>
                <a:tc>
                  <a:txBody>
                    <a:bodyPr/>
                    <a:lstStyle/>
                    <a:p>
                      <a:pPr algn="ctr"/>
                      <a:r>
                        <a:rPr lang="en-US" sz="1100" dirty="0"/>
                        <a:t>$67,000</a:t>
                      </a:r>
                    </a:p>
                  </a:txBody>
                  <a:tcPr/>
                </a:tc>
                <a:tc>
                  <a:txBody>
                    <a:bodyPr/>
                    <a:lstStyle/>
                    <a:p>
                      <a:pPr algn="ctr"/>
                      <a:r>
                        <a:rPr lang="en-US" sz="1100" dirty="0"/>
                        <a:t>$55,000</a:t>
                      </a:r>
                    </a:p>
                  </a:txBody>
                  <a:tcPr/>
                </a:tc>
                <a:tc>
                  <a:txBody>
                    <a:bodyPr/>
                    <a:lstStyle/>
                    <a:p>
                      <a:pPr algn="ctr"/>
                      <a:r>
                        <a:rPr lang="en-US" sz="1100" dirty="0"/>
                        <a:t>$550,000</a:t>
                      </a:r>
                    </a:p>
                  </a:txBody>
                  <a:tcPr/>
                </a:tc>
                <a:tc>
                  <a:txBody>
                    <a:bodyPr/>
                    <a:lstStyle/>
                    <a:p>
                      <a:pPr algn="ctr"/>
                      <a:r>
                        <a:rPr lang="en-US" sz="1100" dirty="0"/>
                        <a:t>10%</a:t>
                      </a:r>
                    </a:p>
                    <a:p>
                      <a:pPr algn="ctr"/>
                      <a:r>
                        <a:rPr lang="en-US" sz="1100" dirty="0"/>
                        <a:t>$55k/$550k</a:t>
                      </a:r>
                    </a:p>
                  </a:txBody>
                  <a:tcPr/>
                </a:tc>
                <a:extLst>
                  <a:ext uri="{0D108BD9-81ED-4DB2-BD59-A6C34878D82A}">
                    <a16:rowId xmlns:a16="http://schemas.microsoft.com/office/drawing/2014/main" val="3587471437"/>
                  </a:ext>
                </a:extLst>
              </a:tr>
              <a:tr h="370840">
                <a:tc>
                  <a:txBody>
                    <a:bodyPr/>
                    <a:lstStyle/>
                    <a:p>
                      <a:pPr algn="ctr"/>
                      <a:r>
                        <a:rPr lang="en-US" sz="1100" dirty="0"/>
                        <a:t>4</a:t>
                      </a:r>
                    </a:p>
                  </a:txBody>
                  <a:tcPr/>
                </a:tc>
                <a:tc>
                  <a:txBody>
                    <a:bodyPr/>
                    <a:lstStyle/>
                    <a:p>
                      <a:pPr algn="ctr"/>
                      <a:r>
                        <a:rPr lang="en-US" sz="1100" dirty="0"/>
                        <a:t>$500</a:t>
                      </a:r>
                    </a:p>
                  </a:txBody>
                  <a:tcPr/>
                </a:tc>
                <a:tc>
                  <a:txBody>
                    <a:bodyPr/>
                    <a:lstStyle/>
                    <a:p>
                      <a:pPr algn="ctr"/>
                      <a:r>
                        <a:rPr lang="en-US" sz="1100" dirty="0"/>
                        <a:t>$3125</a:t>
                      </a:r>
                    </a:p>
                  </a:txBody>
                  <a:tcPr/>
                </a:tc>
                <a:tc>
                  <a:txBody>
                    <a:bodyPr/>
                    <a:lstStyle/>
                    <a:p>
                      <a:pPr algn="ctr"/>
                      <a:r>
                        <a:rPr lang="en-US" sz="1100" dirty="0"/>
                        <a:t>$3,625</a:t>
                      </a:r>
                    </a:p>
                  </a:txBody>
                  <a:tcPr/>
                </a:tc>
                <a:tc>
                  <a:txBody>
                    <a:bodyPr/>
                    <a:lstStyle/>
                    <a:p>
                      <a:pPr algn="ctr"/>
                      <a:r>
                        <a:rPr lang="en-US" sz="1100" dirty="0"/>
                        <a:t>$13,000</a:t>
                      </a:r>
                    </a:p>
                  </a:txBody>
                  <a:tcPr/>
                </a:tc>
                <a:tc>
                  <a:txBody>
                    <a:bodyPr/>
                    <a:lstStyle/>
                    <a:p>
                      <a:pPr algn="ctr"/>
                      <a:r>
                        <a:rPr lang="en-US" sz="1100" dirty="0"/>
                        <a:t>$9,375</a:t>
                      </a:r>
                    </a:p>
                  </a:txBody>
                  <a:tcPr/>
                </a:tc>
                <a:tc>
                  <a:txBody>
                    <a:bodyPr/>
                    <a:lstStyle/>
                    <a:p>
                      <a:pPr algn="ctr"/>
                      <a:r>
                        <a:rPr lang="en-US" sz="1100" dirty="0"/>
                        <a:t>$75,000</a:t>
                      </a:r>
                    </a:p>
                  </a:txBody>
                  <a:tcPr/>
                </a:tc>
                <a:tc>
                  <a:txBody>
                    <a:bodyPr/>
                    <a:lstStyle/>
                    <a:p>
                      <a:pPr algn="ctr"/>
                      <a:r>
                        <a:rPr lang="en-US" sz="1100" dirty="0"/>
                        <a:t>12.5%</a:t>
                      </a:r>
                    </a:p>
                    <a:p>
                      <a:pPr algn="ctr"/>
                      <a:r>
                        <a:rPr lang="en-US" sz="1100" dirty="0"/>
                        <a:t>$9,375/ $75K</a:t>
                      </a:r>
                    </a:p>
                  </a:txBody>
                  <a:tcPr/>
                </a:tc>
                <a:extLst>
                  <a:ext uri="{0D108BD9-81ED-4DB2-BD59-A6C34878D82A}">
                    <a16:rowId xmlns:a16="http://schemas.microsoft.com/office/drawing/2014/main" val="590894272"/>
                  </a:ext>
                </a:extLst>
              </a:tr>
            </a:tbl>
          </a:graphicData>
        </a:graphic>
      </p:graphicFrame>
      <p:sp>
        <p:nvSpPr>
          <p:cNvPr id="4" name="Date Placeholder 3">
            <a:extLst>
              <a:ext uri="{FF2B5EF4-FFF2-40B4-BE49-F238E27FC236}">
                <a16:creationId xmlns:a16="http://schemas.microsoft.com/office/drawing/2014/main" id="{E7FA1113-7930-271E-C321-85E7B9A9BAC6}"/>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900EE8A1-446B-B250-EAC3-5C1C351E3BCF}"/>
              </a:ext>
            </a:extLst>
          </p:cNvPr>
          <p:cNvSpPr>
            <a:spLocks noGrp="1"/>
          </p:cNvSpPr>
          <p:nvPr>
            <p:ph type="sldNum" sz="quarter" idx="12"/>
          </p:nvPr>
        </p:nvSpPr>
        <p:spPr/>
        <p:txBody>
          <a:bodyPr/>
          <a:lstStyle/>
          <a:p>
            <a:fld id="{37290FF7-652B-4475-AEAB-8B1A5D23AE09}" type="slidenum">
              <a:rPr lang="en-US" smtClean="0"/>
              <a:t>15</a:t>
            </a:fld>
            <a:endParaRPr lang="en-US"/>
          </a:p>
        </p:txBody>
      </p:sp>
      <p:sp>
        <p:nvSpPr>
          <p:cNvPr id="6" name="Footer Placeholder 5">
            <a:extLst>
              <a:ext uri="{FF2B5EF4-FFF2-40B4-BE49-F238E27FC236}">
                <a16:creationId xmlns:a16="http://schemas.microsoft.com/office/drawing/2014/main" id="{0F9FE310-0E42-9206-3733-AA77AF14C06E}"/>
              </a:ext>
            </a:extLst>
          </p:cNvPr>
          <p:cNvSpPr>
            <a:spLocks noGrp="1"/>
          </p:cNvSpPr>
          <p:nvPr>
            <p:ph type="ftr" sz="quarter" idx="3"/>
          </p:nvPr>
        </p:nvSpPr>
        <p:spPr/>
        <p:txBody>
          <a:bodyPr/>
          <a:lstStyle/>
          <a:p>
            <a:r>
              <a:rPr lang="en-US"/>
              <a:t>Kwartler CSCI S-96</a:t>
            </a:r>
            <a:endParaRPr lang="en-US" dirty="0"/>
          </a:p>
        </p:txBody>
      </p:sp>
    </p:spTree>
    <p:extLst>
      <p:ext uri="{BB962C8B-B14F-4D97-AF65-F5344CB8AC3E}">
        <p14:creationId xmlns:p14="http://schemas.microsoft.com/office/powerpoint/2010/main" val="2108833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CF4F2-3C05-77F1-1689-C6B635D05F25}"/>
              </a:ext>
            </a:extLst>
          </p:cNvPr>
          <p:cNvSpPr>
            <a:spLocks noGrp="1"/>
          </p:cNvSpPr>
          <p:nvPr>
            <p:ph type="title"/>
          </p:nvPr>
        </p:nvSpPr>
        <p:spPr/>
        <p:txBody>
          <a:bodyPr/>
          <a:lstStyle/>
          <a:p>
            <a:r>
              <a:rPr lang="en-US" dirty="0"/>
              <a:t>Ratios help you reduce the opportunities</a:t>
            </a:r>
          </a:p>
        </p:txBody>
      </p:sp>
      <p:sp>
        <p:nvSpPr>
          <p:cNvPr id="4" name="Date Placeholder 3">
            <a:extLst>
              <a:ext uri="{FF2B5EF4-FFF2-40B4-BE49-F238E27FC236}">
                <a16:creationId xmlns:a16="http://schemas.microsoft.com/office/drawing/2014/main" id="{59CAA5D3-A0EA-CA98-5595-92F64FCEB1BD}"/>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80E83998-AFA4-AEF6-7B0C-01B072B8D024}"/>
              </a:ext>
            </a:extLst>
          </p:cNvPr>
          <p:cNvSpPr>
            <a:spLocks noGrp="1"/>
          </p:cNvSpPr>
          <p:nvPr>
            <p:ph type="sldNum" sz="quarter" idx="12"/>
          </p:nvPr>
        </p:nvSpPr>
        <p:spPr/>
        <p:txBody>
          <a:bodyPr/>
          <a:lstStyle/>
          <a:p>
            <a:fld id="{37290FF7-652B-4475-AEAB-8B1A5D23AE09}" type="slidenum">
              <a:rPr lang="en-US" smtClean="0"/>
              <a:t>16</a:t>
            </a:fld>
            <a:endParaRPr lang="en-US"/>
          </a:p>
        </p:txBody>
      </p:sp>
      <p:sp>
        <p:nvSpPr>
          <p:cNvPr id="6" name="Footer Placeholder 5">
            <a:extLst>
              <a:ext uri="{FF2B5EF4-FFF2-40B4-BE49-F238E27FC236}">
                <a16:creationId xmlns:a16="http://schemas.microsoft.com/office/drawing/2014/main" id="{6BAE54ED-0C0F-818F-1AFD-9F45CFEE6AEB}"/>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3D3C6E33-1F6F-857E-B339-B81F182EF744}"/>
              </a:ext>
            </a:extLst>
          </p:cNvPr>
          <p:cNvGraphicFramePr>
            <a:graphicFrameLocks/>
          </p:cNvGraphicFramePr>
          <p:nvPr>
            <p:extLst>
              <p:ext uri="{D42A27DB-BD31-4B8C-83A1-F6EECF244321}">
                <p14:modId xmlns:p14="http://schemas.microsoft.com/office/powerpoint/2010/main" val="2755196788"/>
              </p:ext>
            </p:extLst>
          </p:nvPr>
        </p:nvGraphicFramePr>
        <p:xfrm>
          <a:off x="300037" y="1168391"/>
          <a:ext cx="8574232" cy="4511630"/>
        </p:xfrm>
        <a:graphic>
          <a:graphicData uri="http://schemas.openxmlformats.org/drawingml/2006/table">
            <a:tbl>
              <a:tblPr firstRow="1" bandRow="1">
                <a:tableStyleId>{5C22544A-7EE6-4342-B048-85BDC9FD1C3A}</a:tableStyleId>
              </a:tblPr>
              <a:tblGrid>
                <a:gridCol w="1261162">
                  <a:extLst>
                    <a:ext uri="{9D8B030D-6E8A-4147-A177-3AD203B41FA5}">
                      <a16:colId xmlns:a16="http://schemas.microsoft.com/office/drawing/2014/main" val="509864046"/>
                    </a:ext>
                  </a:extLst>
                </a:gridCol>
                <a:gridCol w="2318050">
                  <a:extLst>
                    <a:ext uri="{9D8B030D-6E8A-4147-A177-3AD203B41FA5}">
                      <a16:colId xmlns:a16="http://schemas.microsoft.com/office/drawing/2014/main" val="4192913233"/>
                    </a:ext>
                  </a:extLst>
                </a:gridCol>
                <a:gridCol w="2676970">
                  <a:extLst>
                    <a:ext uri="{9D8B030D-6E8A-4147-A177-3AD203B41FA5}">
                      <a16:colId xmlns:a16="http://schemas.microsoft.com/office/drawing/2014/main" val="430279357"/>
                    </a:ext>
                  </a:extLst>
                </a:gridCol>
                <a:gridCol w="2318050">
                  <a:extLst>
                    <a:ext uri="{9D8B030D-6E8A-4147-A177-3AD203B41FA5}">
                      <a16:colId xmlns:a16="http://schemas.microsoft.com/office/drawing/2014/main" val="4104044071"/>
                    </a:ext>
                  </a:extLst>
                </a:gridCol>
              </a:tblGrid>
              <a:tr h="1810103">
                <a:tc>
                  <a:txBody>
                    <a:bodyPr/>
                    <a:lstStyle/>
                    <a:p>
                      <a:r>
                        <a:rPr lang="en-US" sz="1800" dirty="0"/>
                        <a:t>Prop ID</a:t>
                      </a:r>
                    </a:p>
                  </a:txBody>
                  <a:tcPr/>
                </a:tc>
                <a:tc>
                  <a:txBody>
                    <a:bodyPr/>
                    <a:lstStyle/>
                    <a:p>
                      <a:r>
                        <a:rPr lang="en-US" sz="1800" dirty="0"/>
                        <a:t>Operating Expense Ratio – </a:t>
                      </a:r>
                    </a:p>
                    <a:p>
                      <a:r>
                        <a:rPr lang="en-US" sz="1800" dirty="0"/>
                        <a:t>Less than 0 is profitable</a:t>
                      </a:r>
                    </a:p>
                    <a:p>
                      <a:r>
                        <a:rPr lang="en-US" sz="1400" dirty="0"/>
                        <a:t>Total Operating Expenses/ Gross Income</a:t>
                      </a:r>
                    </a:p>
                  </a:txBody>
                  <a:tcPr/>
                </a:tc>
                <a:tc>
                  <a:txBody>
                    <a:bodyPr/>
                    <a:lstStyle/>
                    <a:p>
                      <a:r>
                        <a:rPr lang="en-US" sz="1800" dirty="0"/>
                        <a:t>Cap Rate -  </a:t>
                      </a:r>
                    </a:p>
                    <a:p>
                      <a:r>
                        <a:rPr lang="en-US" sz="1800" dirty="0"/>
                        <a:t>Higher is Better</a:t>
                      </a:r>
                    </a:p>
                    <a:p>
                      <a:r>
                        <a:rPr lang="en-US" sz="1400" dirty="0"/>
                        <a:t>Income / Total Cost of Ownership</a:t>
                      </a:r>
                    </a:p>
                  </a:txBody>
                  <a:tcPr/>
                </a:tc>
                <a:tc>
                  <a:txBody>
                    <a:bodyPr/>
                    <a:lstStyle/>
                    <a:p>
                      <a:r>
                        <a:rPr lang="en-US" sz="1400" dirty="0"/>
                        <a:t>Comment</a:t>
                      </a:r>
                    </a:p>
                  </a:txBody>
                  <a:tcPr/>
                </a:tc>
                <a:extLst>
                  <a:ext uri="{0D108BD9-81ED-4DB2-BD59-A6C34878D82A}">
                    <a16:rowId xmlns:a16="http://schemas.microsoft.com/office/drawing/2014/main" val="2991134617"/>
                  </a:ext>
                </a:extLst>
              </a:tr>
              <a:tr h="415527">
                <a:tc>
                  <a:txBody>
                    <a:bodyPr/>
                    <a:lstStyle/>
                    <a:p>
                      <a:pPr algn="ctr"/>
                      <a:r>
                        <a:rPr lang="en-US" sz="1600" dirty="0" err="1"/>
                        <a:t>PropA</a:t>
                      </a:r>
                      <a:endParaRPr lang="en-US" sz="1600" dirty="0"/>
                    </a:p>
                  </a:txBody>
                  <a:tcPr/>
                </a:tc>
                <a:tc>
                  <a:txBody>
                    <a:bodyPr/>
                    <a:lstStyle/>
                    <a:p>
                      <a:pPr algn="ctr"/>
                      <a:r>
                        <a:rPr lang="en-US" sz="1600" dirty="0"/>
                        <a:t>0.9</a:t>
                      </a:r>
                    </a:p>
                  </a:txBody>
                  <a:tcPr/>
                </a:tc>
                <a:tc>
                  <a:txBody>
                    <a:bodyPr/>
                    <a:lstStyle/>
                    <a:p>
                      <a:pPr algn="ctr"/>
                      <a:r>
                        <a:rPr lang="en-US" sz="1600" dirty="0"/>
                        <a:t>5%</a:t>
                      </a:r>
                    </a:p>
                  </a:txBody>
                  <a:tcPr/>
                </a:tc>
                <a:tc>
                  <a:txBody>
                    <a:bodyPr/>
                    <a:lstStyle/>
                    <a:p>
                      <a:pPr algn="ctr"/>
                      <a:r>
                        <a:rPr lang="en-US" sz="1400" dirty="0"/>
                        <a:t>Profitable but priced high for the income</a:t>
                      </a:r>
                    </a:p>
                  </a:txBody>
                  <a:tcPr/>
                </a:tc>
                <a:extLst>
                  <a:ext uri="{0D108BD9-81ED-4DB2-BD59-A6C34878D82A}">
                    <a16:rowId xmlns:a16="http://schemas.microsoft.com/office/drawing/2014/main" val="1745897118"/>
                  </a:ext>
                </a:extLst>
              </a:tr>
              <a:tr h="415527">
                <a:tc>
                  <a:txBody>
                    <a:bodyPr/>
                    <a:lstStyle/>
                    <a:p>
                      <a:pPr algn="ctr"/>
                      <a:r>
                        <a:rPr lang="en-US" sz="1600" dirty="0" err="1"/>
                        <a:t>PropB</a:t>
                      </a:r>
                      <a:endParaRPr lang="en-US" sz="1600" dirty="0"/>
                    </a:p>
                  </a:txBody>
                  <a:tcPr/>
                </a:tc>
                <a:tc>
                  <a:txBody>
                    <a:bodyPr/>
                    <a:lstStyle/>
                    <a:p>
                      <a:pPr algn="ctr"/>
                      <a:r>
                        <a:rPr lang="en-US" sz="1600" dirty="0"/>
                        <a:t>0.9</a:t>
                      </a:r>
                    </a:p>
                  </a:txBody>
                  <a:tcPr/>
                </a:tc>
                <a:tc>
                  <a:txBody>
                    <a:bodyPr/>
                    <a:lstStyle/>
                    <a:p>
                      <a:pPr algn="ctr"/>
                      <a:r>
                        <a:rPr lang="en-US" sz="1600" dirty="0"/>
                        <a:t>10%</a:t>
                      </a:r>
                    </a:p>
                  </a:txBody>
                  <a:tcPr/>
                </a:tc>
                <a:tc>
                  <a:txBody>
                    <a:bodyPr/>
                    <a:lstStyle/>
                    <a:p>
                      <a:pPr algn="ctr"/>
                      <a:r>
                        <a:rPr lang="en-US" sz="1400" dirty="0"/>
                        <a:t>Profitable, more fairly priced</a:t>
                      </a:r>
                    </a:p>
                  </a:txBody>
                  <a:tcPr/>
                </a:tc>
                <a:extLst>
                  <a:ext uri="{0D108BD9-81ED-4DB2-BD59-A6C34878D82A}">
                    <a16:rowId xmlns:a16="http://schemas.microsoft.com/office/drawing/2014/main" val="817327945"/>
                  </a:ext>
                </a:extLst>
              </a:tr>
              <a:tr h="415527">
                <a:tc>
                  <a:txBody>
                    <a:bodyPr/>
                    <a:lstStyle/>
                    <a:p>
                      <a:pPr algn="ctr"/>
                      <a:r>
                        <a:rPr lang="en-US" sz="1600" dirty="0" err="1"/>
                        <a:t>PropC</a:t>
                      </a:r>
                      <a:endParaRPr lang="en-US" sz="1600" dirty="0"/>
                    </a:p>
                  </a:txBody>
                  <a:tcPr/>
                </a:tc>
                <a:tc>
                  <a:txBody>
                    <a:bodyPr/>
                    <a:lstStyle/>
                    <a:p>
                      <a:pPr algn="ctr"/>
                      <a:r>
                        <a:rPr lang="en-US" sz="1600" dirty="0"/>
                        <a:t>1.8</a:t>
                      </a:r>
                    </a:p>
                  </a:txBody>
                  <a:tcPr/>
                </a:tc>
                <a:tc>
                  <a:txBody>
                    <a:bodyPr/>
                    <a:lstStyle/>
                    <a:p>
                      <a:pPr algn="ctr"/>
                      <a:r>
                        <a:rPr lang="en-US" sz="1600" dirty="0"/>
                        <a:t>10%</a:t>
                      </a:r>
                    </a:p>
                  </a:txBody>
                  <a:tcPr/>
                </a:tc>
                <a:tc>
                  <a:txBody>
                    <a:bodyPr/>
                    <a:lstStyle/>
                    <a:p>
                      <a:pPr algn="ctr"/>
                      <a:r>
                        <a:rPr lang="en-US" sz="1400" dirty="0"/>
                        <a:t>High expenses (like an old property needing a lot)</a:t>
                      </a:r>
                    </a:p>
                  </a:txBody>
                  <a:tcPr/>
                </a:tc>
                <a:extLst>
                  <a:ext uri="{0D108BD9-81ED-4DB2-BD59-A6C34878D82A}">
                    <a16:rowId xmlns:a16="http://schemas.microsoft.com/office/drawing/2014/main" val="3587471437"/>
                  </a:ext>
                </a:extLst>
              </a:tr>
              <a:tr h="415527">
                <a:tc>
                  <a:txBody>
                    <a:bodyPr/>
                    <a:lstStyle/>
                    <a:p>
                      <a:pPr algn="ctr"/>
                      <a:r>
                        <a:rPr lang="en-US" sz="1600" dirty="0" err="1"/>
                        <a:t>PropD</a:t>
                      </a:r>
                      <a:endParaRPr lang="en-US" sz="1600" dirty="0"/>
                    </a:p>
                  </a:txBody>
                  <a:tcPr/>
                </a:tc>
                <a:tc>
                  <a:txBody>
                    <a:bodyPr/>
                    <a:lstStyle/>
                    <a:p>
                      <a:pPr algn="ctr"/>
                      <a:r>
                        <a:rPr lang="en-US" sz="1600" dirty="0"/>
                        <a:t>0.9</a:t>
                      </a:r>
                    </a:p>
                  </a:txBody>
                  <a:tcPr/>
                </a:tc>
                <a:tc>
                  <a:txBody>
                    <a:bodyPr/>
                    <a:lstStyle/>
                    <a:p>
                      <a:pPr algn="ctr"/>
                      <a:r>
                        <a:rPr lang="en-US" sz="1600" dirty="0"/>
                        <a:t>12.5%</a:t>
                      </a:r>
                    </a:p>
                  </a:txBody>
                  <a:tcPr/>
                </a:tc>
                <a:tc>
                  <a:txBody>
                    <a:bodyPr/>
                    <a:lstStyle/>
                    <a:p>
                      <a:pPr algn="ctr"/>
                      <a:r>
                        <a:rPr lang="en-US" sz="1400" dirty="0"/>
                        <a:t>Profitable, income to price of property is the best</a:t>
                      </a:r>
                    </a:p>
                  </a:txBody>
                  <a:tcPr/>
                </a:tc>
                <a:extLst>
                  <a:ext uri="{0D108BD9-81ED-4DB2-BD59-A6C34878D82A}">
                    <a16:rowId xmlns:a16="http://schemas.microsoft.com/office/drawing/2014/main" val="590894272"/>
                  </a:ext>
                </a:extLst>
              </a:tr>
              <a:tr h="717211">
                <a:tc>
                  <a:txBody>
                    <a:bodyPr/>
                    <a:lstStyle/>
                    <a:p>
                      <a:pPr algn="ctr"/>
                      <a:r>
                        <a:rPr lang="en-US" sz="1600" dirty="0" err="1"/>
                        <a:t>PropE</a:t>
                      </a:r>
                      <a:endParaRPr lang="en-US" sz="1600" dirty="0"/>
                    </a:p>
                  </a:txBody>
                  <a:tcPr/>
                </a:tc>
                <a:tc>
                  <a:txBody>
                    <a:bodyPr/>
                    <a:lstStyle/>
                    <a:p>
                      <a:pPr algn="ctr"/>
                      <a:r>
                        <a:rPr lang="en-US" sz="1600" dirty="0"/>
                        <a:t>1.01</a:t>
                      </a:r>
                    </a:p>
                  </a:txBody>
                  <a:tcPr/>
                </a:tc>
                <a:tc>
                  <a:txBody>
                    <a:bodyPr/>
                    <a:lstStyle/>
                    <a:p>
                      <a:pPr algn="ctr"/>
                      <a:r>
                        <a:rPr lang="en-US" sz="1600" dirty="0"/>
                        <a:t>15%</a:t>
                      </a:r>
                    </a:p>
                  </a:txBody>
                  <a:tcPr/>
                </a:tc>
                <a:tc>
                  <a:txBody>
                    <a:bodyPr/>
                    <a:lstStyle/>
                    <a:p>
                      <a:pPr algn="ctr"/>
                      <a:r>
                        <a:rPr lang="en-US" sz="1400" dirty="0"/>
                        <a:t>Break even property, high income to cost.  Buy if you can reduce expenses.</a:t>
                      </a:r>
                    </a:p>
                  </a:txBody>
                  <a:tcPr/>
                </a:tc>
                <a:extLst>
                  <a:ext uri="{0D108BD9-81ED-4DB2-BD59-A6C34878D82A}">
                    <a16:rowId xmlns:a16="http://schemas.microsoft.com/office/drawing/2014/main" val="3296426025"/>
                  </a:ext>
                </a:extLst>
              </a:tr>
            </a:tbl>
          </a:graphicData>
        </a:graphic>
      </p:graphicFrame>
      <p:sp>
        <p:nvSpPr>
          <p:cNvPr id="9" name="TextBox 8">
            <a:extLst>
              <a:ext uri="{FF2B5EF4-FFF2-40B4-BE49-F238E27FC236}">
                <a16:creationId xmlns:a16="http://schemas.microsoft.com/office/drawing/2014/main" id="{D0234FB1-D116-1B9F-516B-5E6F2EFED06B}"/>
              </a:ext>
            </a:extLst>
          </p:cNvPr>
          <p:cNvSpPr txBox="1"/>
          <p:nvPr/>
        </p:nvSpPr>
        <p:spPr>
          <a:xfrm>
            <a:off x="1170196" y="5710022"/>
            <a:ext cx="7345154" cy="646331"/>
          </a:xfrm>
          <a:prstGeom prst="rect">
            <a:avLst/>
          </a:prstGeom>
          <a:noFill/>
        </p:spPr>
        <p:txBody>
          <a:bodyPr wrap="square" rtlCol="0">
            <a:spAutoFit/>
          </a:bodyPr>
          <a:lstStyle/>
          <a:p>
            <a:r>
              <a:rPr lang="en-US" dirty="0"/>
              <a:t>These would be aggregated up from monthly information for a comparison.</a:t>
            </a:r>
          </a:p>
          <a:p>
            <a:r>
              <a:rPr lang="en-US" dirty="0"/>
              <a:t>These are made up numbers, location impacts what is “good” for these KPI.</a:t>
            </a:r>
          </a:p>
        </p:txBody>
      </p:sp>
    </p:spTree>
    <p:extLst>
      <p:ext uri="{BB962C8B-B14F-4D97-AF65-F5344CB8AC3E}">
        <p14:creationId xmlns:p14="http://schemas.microsoft.com/office/powerpoint/2010/main" val="3510558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12D99-1CBE-7AD8-86C3-5CC2974D21D8}"/>
              </a:ext>
            </a:extLst>
          </p:cNvPr>
          <p:cNvSpPr>
            <a:spLocks noGrp="1"/>
          </p:cNvSpPr>
          <p:nvPr>
            <p:ph type="title"/>
          </p:nvPr>
        </p:nvSpPr>
        <p:spPr/>
        <p:txBody>
          <a:bodyPr/>
          <a:lstStyle/>
          <a:p>
            <a:r>
              <a:rPr lang="en-US" dirty="0"/>
              <a:t>Cape Cod, MA</a:t>
            </a:r>
          </a:p>
        </p:txBody>
      </p:sp>
      <p:sp>
        <p:nvSpPr>
          <p:cNvPr id="4" name="Date Placeholder 3">
            <a:extLst>
              <a:ext uri="{FF2B5EF4-FFF2-40B4-BE49-F238E27FC236}">
                <a16:creationId xmlns:a16="http://schemas.microsoft.com/office/drawing/2014/main" id="{730436EE-8AB7-57AD-97BC-CDF11F3E67A0}"/>
              </a:ext>
            </a:extLst>
          </p:cNvPr>
          <p:cNvSpPr>
            <a:spLocks noGrp="1"/>
          </p:cNvSpPr>
          <p:nvPr>
            <p:ph type="dt" sz="half" idx="10"/>
          </p:nvPr>
        </p:nvSpPr>
        <p:spPr/>
        <p:txBody>
          <a:bodyPr/>
          <a:lstStyle/>
          <a:p>
            <a:fld id="{D753EFC8-4232-4598-94F6-94C0EBAFC469}" type="datetime1">
              <a:rPr lang="en-US" smtClean="0"/>
              <a:t>11/6/22</a:t>
            </a:fld>
            <a:endParaRPr lang="en-US"/>
          </a:p>
        </p:txBody>
      </p:sp>
      <p:sp>
        <p:nvSpPr>
          <p:cNvPr id="5" name="Slide Number Placeholder 4">
            <a:extLst>
              <a:ext uri="{FF2B5EF4-FFF2-40B4-BE49-F238E27FC236}">
                <a16:creationId xmlns:a16="http://schemas.microsoft.com/office/drawing/2014/main" id="{5A896642-221F-A94B-4B4D-70FAFDB4623C}"/>
              </a:ext>
            </a:extLst>
          </p:cNvPr>
          <p:cNvSpPr>
            <a:spLocks noGrp="1"/>
          </p:cNvSpPr>
          <p:nvPr>
            <p:ph type="sldNum" sz="quarter" idx="12"/>
          </p:nvPr>
        </p:nvSpPr>
        <p:spPr/>
        <p:txBody>
          <a:bodyPr/>
          <a:lstStyle/>
          <a:p>
            <a:fld id="{37290FF7-652B-4475-AEAB-8B1A5D23AE09}" type="slidenum">
              <a:rPr lang="en-US" smtClean="0"/>
              <a:t>17</a:t>
            </a:fld>
            <a:endParaRPr lang="en-US"/>
          </a:p>
        </p:txBody>
      </p:sp>
      <p:sp>
        <p:nvSpPr>
          <p:cNvPr id="6" name="Footer Placeholder 5">
            <a:extLst>
              <a:ext uri="{FF2B5EF4-FFF2-40B4-BE49-F238E27FC236}">
                <a16:creationId xmlns:a16="http://schemas.microsoft.com/office/drawing/2014/main" id="{49B679C8-EC1E-4667-ED69-F30ECC27E940}"/>
              </a:ext>
            </a:extLst>
          </p:cNvPr>
          <p:cNvSpPr>
            <a:spLocks noGrp="1"/>
          </p:cNvSpPr>
          <p:nvPr>
            <p:ph type="ftr" sz="quarter" idx="3"/>
          </p:nvPr>
        </p:nvSpPr>
        <p:spPr/>
        <p:txBody>
          <a:bodyPr/>
          <a:lstStyle/>
          <a:p>
            <a:r>
              <a:rPr lang="en-US"/>
              <a:t>Kwartler CSCI S-96</a:t>
            </a:r>
            <a:endParaRPr lang="en-US" dirty="0"/>
          </a:p>
        </p:txBody>
      </p:sp>
      <p:pic>
        <p:nvPicPr>
          <p:cNvPr id="7" name="Picture 6">
            <a:extLst>
              <a:ext uri="{FF2B5EF4-FFF2-40B4-BE49-F238E27FC236}">
                <a16:creationId xmlns:a16="http://schemas.microsoft.com/office/drawing/2014/main" id="{B55AE297-6611-E1B5-224C-42A3AEA6B022}"/>
              </a:ext>
            </a:extLst>
          </p:cNvPr>
          <p:cNvPicPr>
            <a:picLocks noChangeAspect="1"/>
          </p:cNvPicPr>
          <p:nvPr/>
        </p:nvPicPr>
        <p:blipFill>
          <a:blip r:embed="rId2"/>
          <a:stretch>
            <a:fillRect/>
          </a:stretch>
        </p:blipFill>
        <p:spPr>
          <a:xfrm>
            <a:off x="628650" y="1524000"/>
            <a:ext cx="4191000" cy="3810000"/>
          </a:xfrm>
          <a:prstGeom prst="rect">
            <a:avLst/>
          </a:prstGeom>
        </p:spPr>
      </p:pic>
      <p:sp>
        <p:nvSpPr>
          <p:cNvPr id="8" name="TextBox 7">
            <a:extLst>
              <a:ext uri="{FF2B5EF4-FFF2-40B4-BE49-F238E27FC236}">
                <a16:creationId xmlns:a16="http://schemas.microsoft.com/office/drawing/2014/main" id="{87335A54-2C0F-5585-FD65-B1EA2A392316}"/>
              </a:ext>
            </a:extLst>
          </p:cNvPr>
          <p:cNvSpPr txBox="1"/>
          <p:nvPr/>
        </p:nvSpPr>
        <p:spPr>
          <a:xfrm>
            <a:off x="5191125" y="1524000"/>
            <a:ext cx="3729038" cy="1477328"/>
          </a:xfrm>
          <a:prstGeom prst="rect">
            <a:avLst/>
          </a:prstGeom>
          <a:noFill/>
        </p:spPr>
        <p:txBody>
          <a:bodyPr wrap="square">
            <a:spAutoFit/>
          </a:bodyPr>
          <a:lstStyle/>
          <a:p>
            <a:r>
              <a:rPr lang="en-US" b="0" i="0" dirty="0">
                <a:solidFill>
                  <a:srgbClr val="4D5156"/>
                </a:solidFill>
                <a:effectLst/>
                <a:latin typeface="Roboto" panose="02000000000000000000" pitchFamily="2" charset="0"/>
              </a:rPr>
              <a:t>Cape Cod is a popular summertime destination. It's the site of quaint villages, seafood shacks, lighthouses, ponds and bay and ocean beaches.</a:t>
            </a:r>
            <a:endParaRPr lang="en-US" dirty="0"/>
          </a:p>
        </p:txBody>
      </p:sp>
      <p:pic>
        <p:nvPicPr>
          <p:cNvPr id="2050" name="Picture 2" descr="Cape Cod Travel Guide | U.S. News Travel">
            <a:extLst>
              <a:ext uri="{FF2B5EF4-FFF2-40B4-BE49-F238E27FC236}">
                <a16:creationId xmlns:a16="http://schemas.microsoft.com/office/drawing/2014/main" id="{67509550-E110-CADB-2CFF-F7BC604CA2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76867" y="3114585"/>
            <a:ext cx="2219415" cy="22194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71435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2B097-8336-432C-35DB-BE8836E2AADF}"/>
              </a:ext>
            </a:extLst>
          </p:cNvPr>
          <p:cNvSpPr>
            <a:spLocks noGrp="1"/>
          </p:cNvSpPr>
          <p:nvPr>
            <p:ph type="title"/>
          </p:nvPr>
        </p:nvSpPr>
        <p:spPr/>
        <p:txBody>
          <a:bodyPr/>
          <a:lstStyle/>
          <a:p>
            <a:endParaRPr lang="en-US"/>
          </a:p>
        </p:txBody>
      </p:sp>
      <p:sp>
        <p:nvSpPr>
          <p:cNvPr id="4" name="Date Placeholder 3">
            <a:extLst>
              <a:ext uri="{FF2B5EF4-FFF2-40B4-BE49-F238E27FC236}">
                <a16:creationId xmlns:a16="http://schemas.microsoft.com/office/drawing/2014/main" id="{E67641A4-546A-2091-A359-9D3718338C55}"/>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CFEE7BB0-BBE4-5FE8-7765-87ADE2583873}"/>
              </a:ext>
            </a:extLst>
          </p:cNvPr>
          <p:cNvSpPr>
            <a:spLocks noGrp="1"/>
          </p:cNvSpPr>
          <p:nvPr>
            <p:ph type="sldNum" sz="quarter" idx="12"/>
          </p:nvPr>
        </p:nvSpPr>
        <p:spPr/>
        <p:txBody>
          <a:bodyPr/>
          <a:lstStyle/>
          <a:p>
            <a:fld id="{37290FF7-652B-4475-AEAB-8B1A5D23AE09}" type="slidenum">
              <a:rPr lang="en-US" smtClean="0"/>
              <a:t>18</a:t>
            </a:fld>
            <a:endParaRPr lang="en-US"/>
          </a:p>
        </p:txBody>
      </p:sp>
      <p:sp>
        <p:nvSpPr>
          <p:cNvPr id="6" name="Footer Placeholder 5">
            <a:extLst>
              <a:ext uri="{FF2B5EF4-FFF2-40B4-BE49-F238E27FC236}">
                <a16:creationId xmlns:a16="http://schemas.microsoft.com/office/drawing/2014/main" id="{BA336401-68C3-E9D4-5EE3-F15733F447D1}"/>
              </a:ext>
            </a:extLst>
          </p:cNvPr>
          <p:cNvSpPr>
            <a:spLocks noGrp="1"/>
          </p:cNvSpPr>
          <p:nvPr>
            <p:ph type="ftr" sz="quarter" idx="3"/>
          </p:nvPr>
        </p:nvSpPr>
        <p:spPr/>
        <p:txBody>
          <a:bodyPr/>
          <a:lstStyle/>
          <a:p>
            <a:r>
              <a:rPr lang="en-US"/>
              <a:t>Kwartler CSCI S-96</a:t>
            </a:r>
            <a:endParaRPr lang="en-US" dirty="0"/>
          </a:p>
        </p:txBody>
      </p:sp>
      <p:pic>
        <p:nvPicPr>
          <p:cNvPr id="7" name="Picture 6">
            <a:extLst>
              <a:ext uri="{FF2B5EF4-FFF2-40B4-BE49-F238E27FC236}">
                <a16:creationId xmlns:a16="http://schemas.microsoft.com/office/drawing/2014/main" id="{91F0E97A-9AC1-4E00-E1D2-805563C1A42F}"/>
              </a:ext>
            </a:extLst>
          </p:cNvPr>
          <p:cNvPicPr>
            <a:picLocks noChangeAspect="1"/>
          </p:cNvPicPr>
          <p:nvPr/>
        </p:nvPicPr>
        <p:blipFill>
          <a:blip r:embed="rId2"/>
          <a:stretch>
            <a:fillRect/>
          </a:stretch>
        </p:blipFill>
        <p:spPr>
          <a:xfrm>
            <a:off x="377605" y="1670050"/>
            <a:ext cx="4908769" cy="3522888"/>
          </a:xfrm>
          <a:prstGeom prst="rect">
            <a:avLst/>
          </a:prstGeom>
        </p:spPr>
      </p:pic>
      <p:pic>
        <p:nvPicPr>
          <p:cNvPr id="8" name="Picture 7">
            <a:extLst>
              <a:ext uri="{FF2B5EF4-FFF2-40B4-BE49-F238E27FC236}">
                <a16:creationId xmlns:a16="http://schemas.microsoft.com/office/drawing/2014/main" id="{E6A11519-746E-8D86-ED2F-D6E1B3BFE1EC}"/>
              </a:ext>
            </a:extLst>
          </p:cNvPr>
          <p:cNvPicPr>
            <a:picLocks noChangeAspect="1"/>
          </p:cNvPicPr>
          <p:nvPr/>
        </p:nvPicPr>
        <p:blipFill rotWithShape="1">
          <a:blip r:embed="rId3"/>
          <a:srcRect r="36398"/>
          <a:stretch/>
        </p:blipFill>
        <p:spPr>
          <a:xfrm>
            <a:off x="5711825" y="1670050"/>
            <a:ext cx="3206750" cy="3517900"/>
          </a:xfrm>
          <a:prstGeom prst="rect">
            <a:avLst/>
          </a:prstGeom>
        </p:spPr>
      </p:pic>
    </p:spTree>
    <p:extLst>
      <p:ext uri="{BB962C8B-B14F-4D97-AF65-F5344CB8AC3E}">
        <p14:creationId xmlns:p14="http://schemas.microsoft.com/office/powerpoint/2010/main" val="30400759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09DF7-FD62-3AAE-3B62-CFDE14E07244}"/>
              </a:ext>
            </a:extLst>
          </p:cNvPr>
          <p:cNvSpPr>
            <a:spLocks noGrp="1"/>
          </p:cNvSpPr>
          <p:nvPr>
            <p:ph type="title"/>
          </p:nvPr>
        </p:nvSpPr>
        <p:spPr/>
        <p:txBody>
          <a:bodyPr/>
          <a:lstStyle/>
          <a:p>
            <a:endParaRPr lang="en-US"/>
          </a:p>
        </p:txBody>
      </p:sp>
      <p:sp>
        <p:nvSpPr>
          <p:cNvPr id="4" name="Date Placeholder 3">
            <a:extLst>
              <a:ext uri="{FF2B5EF4-FFF2-40B4-BE49-F238E27FC236}">
                <a16:creationId xmlns:a16="http://schemas.microsoft.com/office/drawing/2014/main" id="{6C785EAE-D1FA-5B95-CB2A-D50D1445C7FB}"/>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D7A906F9-0B3C-9CB5-6C76-FBDFAE4086E0}"/>
              </a:ext>
            </a:extLst>
          </p:cNvPr>
          <p:cNvSpPr>
            <a:spLocks noGrp="1"/>
          </p:cNvSpPr>
          <p:nvPr>
            <p:ph type="sldNum" sz="quarter" idx="12"/>
          </p:nvPr>
        </p:nvSpPr>
        <p:spPr/>
        <p:txBody>
          <a:bodyPr/>
          <a:lstStyle/>
          <a:p>
            <a:fld id="{37290FF7-652B-4475-AEAB-8B1A5D23AE09}" type="slidenum">
              <a:rPr lang="en-US" smtClean="0"/>
              <a:t>19</a:t>
            </a:fld>
            <a:endParaRPr lang="en-US"/>
          </a:p>
        </p:txBody>
      </p:sp>
      <p:sp>
        <p:nvSpPr>
          <p:cNvPr id="6" name="Footer Placeholder 5">
            <a:extLst>
              <a:ext uri="{FF2B5EF4-FFF2-40B4-BE49-F238E27FC236}">
                <a16:creationId xmlns:a16="http://schemas.microsoft.com/office/drawing/2014/main" id="{F421B1BE-E85F-1E49-FBE4-2876C9CA483A}"/>
              </a:ext>
            </a:extLst>
          </p:cNvPr>
          <p:cNvSpPr>
            <a:spLocks noGrp="1"/>
          </p:cNvSpPr>
          <p:nvPr>
            <p:ph type="ftr" sz="quarter" idx="3"/>
          </p:nvPr>
        </p:nvSpPr>
        <p:spPr/>
        <p:txBody>
          <a:bodyPr/>
          <a:lstStyle/>
          <a:p>
            <a:r>
              <a:rPr lang="en-US"/>
              <a:t>Kwartler CSCI S-96</a:t>
            </a:r>
            <a:endParaRPr lang="en-US" dirty="0"/>
          </a:p>
        </p:txBody>
      </p:sp>
      <p:pic>
        <p:nvPicPr>
          <p:cNvPr id="7" name="Picture 6">
            <a:extLst>
              <a:ext uri="{FF2B5EF4-FFF2-40B4-BE49-F238E27FC236}">
                <a16:creationId xmlns:a16="http://schemas.microsoft.com/office/drawing/2014/main" id="{CFC39009-B5CE-E76E-7459-40136306BB29}"/>
              </a:ext>
            </a:extLst>
          </p:cNvPr>
          <p:cNvPicPr>
            <a:picLocks noChangeAspect="1"/>
          </p:cNvPicPr>
          <p:nvPr/>
        </p:nvPicPr>
        <p:blipFill>
          <a:blip r:embed="rId2"/>
          <a:stretch>
            <a:fillRect/>
          </a:stretch>
        </p:blipFill>
        <p:spPr>
          <a:xfrm>
            <a:off x="628649" y="1424452"/>
            <a:ext cx="3695700" cy="4051300"/>
          </a:xfrm>
          <a:prstGeom prst="rect">
            <a:avLst/>
          </a:prstGeom>
        </p:spPr>
      </p:pic>
      <p:sp>
        <p:nvSpPr>
          <p:cNvPr id="8" name="TextBox 7">
            <a:extLst>
              <a:ext uri="{FF2B5EF4-FFF2-40B4-BE49-F238E27FC236}">
                <a16:creationId xmlns:a16="http://schemas.microsoft.com/office/drawing/2014/main" id="{1FFAE92B-82A9-2C28-910C-D6C1404C1248}"/>
              </a:ext>
            </a:extLst>
          </p:cNvPr>
          <p:cNvSpPr txBox="1"/>
          <p:nvPr/>
        </p:nvSpPr>
        <p:spPr>
          <a:xfrm>
            <a:off x="281723" y="5943600"/>
            <a:ext cx="8580554" cy="307777"/>
          </a:xfrm>
          <a:prstGeom prst="rect">
            <a:avLst/>
          </a:prstGeom>
          <a:noFill/>
        </p:spPr>
        <p:txBody>
          <a:bodyPr wrap="none" rtlCol="0">
            <a:spAutoFit/>
          </a:bodyPr>
          <a:lstStyle/>
          <a:p>
            <a:r>
              <a:rPr lang="en-US" sz="1400" dirty="0">
                <a:hlinkClick r:id="rId3"/>
              </a:rPr>
              <a:t>https://insidebigdata.com/2021/12/13/the-500mm-debacle-at-zillow-offers-what-went-wrong-with-the-ai-models/</a:t>
            </a:r>
            <a:endParaRPr lang="en-US" sz="1400" dirty="0"/>
          </a:p>
        </p:txBody>
      </p:sp>
      <p:sp>
        <p:nvSpPr>
          <p:cNvPr id="9" name="TextBox 8">
            <a:extLst>
              <a:ext uri="{FF2B5EF4-FFF2-40B4-BE49-F238E27FC236}">
                <a16:creationId xmlns:a16="http://schemas.microsoft.com/office/drawing/2014/main" id="{A90EC3CC-F1BC-396E-5E32-C4957F19F95D}"/>
              </a:ext>
            </a:extLst>
          </p:cNvPr>
          <p:cNvSpPr txBox="1"/>
          <p:nvPr/>
        </p:nvSpPr>
        <p:spPr>
          <a:xfrm>
            <a:off x="4819652" y="1671638"/>
            <a:ext cx="4042625" cy="1200329"/>
          </a:xfrm>
          <a:prstGeom prst="rect">
            <a:avLst/>
          </a:prstGeom>
          <a:noFill/>
        </p:spPr>
        <p:txBody>
          <a:bodyPr wrap="square" rtlCol="0">
            <a:spAutoFit/>
          </a:bodyPr>
          <a:lstStyle/>
          <a:p>
            <a:pPr algn="l"/>
            <a:r>
              <a:rPr lang="en-US" b="1" i="0" u="none" strike="noStrike" dirty="0">
                <a:solidFill>
                  <a:srgbClr val="333333"/>
                </a:solidFill>
                <a:effectLst/>
                <a:latin typeface="Open Sans" panose="020B0606030504020204" pitchFamily="34" charset="0"/>
              </a:rPr>
              <a:t>Failing to catch a change in market conditions</a:t>
            </a:r>
            <a:endParaRPr lang="en-US" b="0" i="0" u="none" strike="noStrike" dirty="0">
              <a:solidFill>
                <a:srgbClr val="333333"/>
              </a:solidFill>
              <a:effectLst/>
              <a:latin typeface="Open Sans" panose="020B0606030504020204" pitchFamily="34" charset="0"/>
            </a:endParaRPr>
          </a:p>
          <a:p>
            <a:r>
              <a:rPr lang="en-US" dirty="0"/>
              <a:t>-No monitoring &amp; governance?! Def an issue</a:t>
            </a:r>
          </a:p>
        </p:txBody>
      </p:sp>
      <p:sp>
        <p:nvSpPr>
          <p:cNvPr id="10" name="TextBox 9">
            <a:extLst>
              <a:ext uri="{FF2B5EF4-FFF2-40B4-BE49-F238E27FC236}">
                <a16:creationId xmlns:a16="http://schemas.microsoft.com/office/drawing/2014/main" id="{E865AEBD-C7A8-17CE-8697-BBE82CD57B66}"/>
              </a:ext>
            </a:extLst>
          </p:cNvPr>
          <p:cNvSpPr txBox="1"/>
          <p:nvPr/>
        </p:nvSpPr>
        <p:spPr>
          <a:xfrm>
            <a:off x="4865262" y="2988437"/>
            <a:ext cx="4042625" cy="2031325"/>
          </a:xfrm>
          <a:prstGeom prst="rect">
            <a:avLst/>
          </a:prstGeom>
          <a:noFill/>
        </p:spPr>
        <p:txBody>
          <a:bodyPr wrap="square" rtlCol="0">
            <a:spAutoFit/>
          </a:bodyPr>
          <a:lstStyle/>
          <a:p>
            <a:pPr algn="l"/>
            <a:r>
              <a:rPr lang="en-US" b="1" dirty="0">
                <a:solidFill>
                  <a:srgbClr val="333333"/>
                </a:solidFill>
                <a:latin typeface="Open Sans" panose="020B0606030504020204" pitchFamily="34" charset="0"/>
              </a:rPr>
              <a:t>Not public</a:t>
            </a:r>
            <a:endParaRPr lang="en-US" b="0" i="0" u="none" strike="noStrike" dirty="0">
              <a:solidFill>
                <a:srgbClr val="333333"/>
              </a:solidFill>
              <a:effectLst/>
              <a:latin typeface="Open Sans" panose="020B0606030504020204" pitchFamily="34" charset="0"/>
            </a:endParaRPr>
          </a:p>
          <a:p>
            <a:r>
              <a:rPr lang="en-US" dirty="0"/>
              <a:t>-Human Override or Algo [greed]; managers and buyers kept overriding decisions in a hot market</a:t>
            </a:r>
          </a:p>
          <a:p>
            <a:r>
              <a:rPr lang="en-US" dirty="0"/>
              <a:t>-AI w/o governance is a nice </a:t>
            </a:r>
            <a:r>
              <a:rPr lang="en-US" dirty="0" err="1"/>
              <a:t>scapegoaton</a:t>
            </a:r>
            <a:r>
              <a:rPr lang="en-US" dirty="0"/>
              <a:t> earnings calls since analysts don’t know ML</a:t>
            </a:r>
          </a:p>
        </p:txBody>
      </p:sp>
    </p:spTree>
    <p:extLst>
      <p:ext uri="{BB962C8B-B14F-4D97-AF65-F5344CB8AC3E}">
        <p14:creationId xmlns:p14="http://schemas.microsoft.com/office/powerpoint/2010/main" val="4035020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075B4-C9FE-4492-CD5F-3350FCFBBEF0}"/>
              </a:ext>
            </a:extLst>
          </p:cNvPr>
          <p:cNvSpPr>
            <a:spLocks noGrp="1"/>
          </p:cNvSpPr>
          <p:nvPr>
            <p:ph type="title"/>
          </p:nvPr>
        </p:nvSpPr>
        <p:spPr/>
        <p:txBody>
          <a:bodyPr/>
          <a:lstStyle/>
          <a:p>
            <a:r>
              <a:rPr lang="en-US" dirty="0"/>
              <a:t>Business Context</a:t>
            </a:r>
          </a:p>
        </p:txBody>
      </p:sp>
      <p:sp>
        <p:nvSpPr>
          <p:cNvPr id="3" name="Content Placeholder 2">
            <a:extLst>
              <a:ext uri="{FF2B5EF4-FFF2-40B4-BE49-F238E27FC236}">
                <a16:creationId xmlns:a16="http://schemas.microsoft.com/office/drawing/2014/main" id="{8ED823FE-9272-94BF-3873-FDDE470241F0}"/>
              </a:ext>
            </a:extLst>
          </p:cNvPr>
          <p:cNvSpPr>
            <a:spLocks noGrp="1"/>
          </p:cNvSpPr>
          <p:nvPr>
            <p:ph idx="1"/>
          </p:nvPr>
        </p:nvSpPr>
        <p:spPr/>
        <p:txBody>
          <a:bodyPr/>
          <a:lstStyle/>
          <a:p>
            <a:r>
              <a:rPr lang="en-US" dirty="0"/>
              <a:t>Housing Market Size</a:t>
            </a:r>
          </a:p>
          <a:p>
            <a:r>
              <a:rPr lang="en-US" dirty="0"/>
              <a:t>Opportunity with </a:t>
            </a:r>
            <a:r>
              <a:rPr lang="en-US" dirty="0" err="1"/>
              <a:t>vrbo</a:t>
            </a:r>
            <a:r>
              <a:rPr lang="en-US" dirty="0"/>
              <a:t>, Airbnb or prop mgt  to earn revenue</a:t>
            </a:r>
          </a:p>
        </p:txBody>
      </p:sp>
      <p:sp>
        <p:nvSpPr>
          <p:cNvPr id="4" name="Date Placeholder 3">
            <a:extLst>
              <a:ext uri="{FF2B5EF4-FFF2-40B4-BE49-F238E27FC236}">
                <a16:creationId xmlns:a16="http://schemas.microsoft.com/office/drawing/2014/main" id="{63CA81B7-DDDF-82F0-BD89-2F7E0EF0C0D1}"/>
              </a:ext>
            </a:extLst>
          </p:cNvPr>
          <p:cNvSpPr>
            <a:spLocks noGrp="1"/>
          </p:cNvSpPr>
          <p:nvPr>
            <p:ph type="dt" sz="half" idx="10"/>
          </p:nvPr>
        </p:nvSpPr>
        <p:spPr/>
        <p:txBody>
          <a:bodyPr/>
          <a:lstStyle/>
          <a:p>
            <a:fld id="{D753EFC8-4232-4598-94F6-94C0EBAFC469}" type="datetime1">
              <a:rPr lang="en-US" smtClean="0"/>
              <a:t>11/6/22</a:t>
            </a:fld>
            <a:endParaRPr lang="en-US"/>
          </a:p>
        </p:txBody>
      </p:sp>
      <p:sp>
        <p:nvSpPr>
          <p:cNvPr id="5" name="Slide Number Placeholder 4">
            <a:extLst>
              <a:ext uri="{FF2B5EF4-FFF2-40B4-BE49-F238E27FC236}">
                <a16:creationId xmlns:a16="http://schemas.microsoft.com/office/drawing/2014/main" id="{DEC167D3-D98E-CDCC-5230-0CADA6D497E6}"/>
              </a:ext>
            </a:extLst>
          </p:cNvPr>
          <p:cNvSpPr>
            <a:spLocks noGrp="1"/>
          </p:cNvSpPr>
          <p:nvPr>
            <p:ph type="sldNum" sz="quarter" idx="12"/>
          </p:nvPr>
        </p:nvSpPr>
        <p:spPr/>
        <p:txBody>
          <a:bodyPr/>
          <a:lstStyle/>
          <a:p>
            <a:fld id="{37290FF7-652B-4475-AEAB-8B1A5D23AE09}" type="slidenum">
              <a:rPr lang="en-US" smtClean="0"/>
              <a:t>2</a:t>
            </a:fld>
            <a:endParaRPr lang="en-US"/>
          </a:p>
        </p:txBody>
      </p:sp>
      <p:sp>
        <p:nvSpPr>
          <p:cNvPr id="6" name="Footer Placeholder 5">
            <a:extLst>
              <a:ext uri="{FF2B5EF4-FFF2-40B4-BE49-F238E27FC236}">
                <a16:creationId xmlns:a16="http://schemas.microsoft.com/office/drawing/2014/main" id="{F5EA6C5D-A3CE-A561-6E86-24A12978AA60}"/>
              </a:ext>
            </a:extLst>
          </p:cNvPr>
          <p:cNvSpPr>
            <a:spLocks noGrp="1"/>
          </p:cNvSpPr>
          <p:nvPr>
            <p:ph type="ftr" sz="quarter" idx="3"/>
          </p:nvPr>
        </p:nvSpPr>
        <p:spPr/>
        <p:txBody>
          <a:bodyPr/>
          <a:lstStyle/>
          <a:p>
            <a:r>
              <a:rPr lang="en-US"/>
              <a:t>Kwartler CSCI S-96</a:t>
            </a:r>
            <a:endParaRPr lang="en-US" dirty="0"/>
          </a:p>
        </p:txBody>
      </p:sp>
    </p:spTree>
    <p:extLst>
      <p:ext uri="{BB962C8B-B14F-4D97-AF65-F5344CB8AC3E}">
        <p14:creationId xmlns:p14="http://schemas.microsoft.com/office/powerpoint/2010/main" val="29427891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0E893-5ECA-42F8-7035-6B76639F3804}"/>
              </a:ext>
            </a:extLst>
          </p:cNvPr>
          <p:cNvSpPr>
            <a:spLocks noGrp="1"/>
          </p:cNvSpPr>
          <p:nvPr>
            <p:ph type="title"/>
          </p:nvPr>
        </p:nvSpPr>
        <p:spPr/>
        <p:txBody>
          <a:bodyPr/>
          <a:lstStyle/>
          <a:p>
            <a:r>
              <a:rPr lang="en-US" dirty="0"/>
              <a:t>Investment thesis.</a:t>
            </a:r>
          </a:p>
        </p:txBody>
      </p:sp>
      <p:sp>
        <p:nvSpPr>
          <p:cNvPr id="4" name="Date Placeholder 3">
            <a:extLst>
              <a:ext uri="{FF2B5EF4-FFF2-40B4-BE49-F238E27FC236}">
                <a16:creationId xmlns:a16="http://schemas.microsoft.com/office/drawing/2014/main" id="{3AD1544E-D71C-DDEA-9557-64E946817A49}"/>
              </a:ext>
            </a:extLst>
          </p:cNvPr>
          <p:cNvSpPr>
            <a:spLocks noGrp="1"/>
          </p:cNvSpPr>
          <p:nvPr>
            <p:ph type="dt" sz="half" idx="10"/>
          </p:nvPr>
        </p:nvSpPr>
        <p:spPr/>
        <p:txBody>
          <a:bodyPr/>
          <a:lstStyle/>
          <a:p>
            <a:fld id="{D753EFC8-4232-4598-94F6-94C0EBAFC469}" type="datetime1">
              <a:rPr lang="en-US" smtClean="0"/>
              <a:t>11/6/22</a:t>
            </a:fld>
            <a:endParaRPr lang="en-US"/>
          </a:p>
        </p:txBody>
      </p:sp>
      <p:sp>
        <p:nvSpPr>
          <p:cNvPr id="5" name="Slide Number Placeholder 4">
            <a:extLst>
              <a:ext uri="{FF2B5EF4-FFF2-40B4-BE49-F238E27FC236}">
                <a16:creationId xmlns:a16="http://schemas.microsoft.com/office/drawing/2014/main" id="{654D49FA-12AB-AAAC-41C0-BB893D0B0F9D}"/>
              </a:ext>
            </a:extLst>
          </p:cNvPr>
          <p:cNvSpPr>
            <a:spLocks noGrp="1"/>
          </p:cNvSpPr>
          <p:nvPr>
            <p:ph type="sldNum" sz="quarter" idx="12"/>
          </p:nvPr>
        </p:nvSpPr>
        <p:spPr/>
        <p:txBody>
          <a:bodyPr/>
          <a:lstStyle/>
          <a:p>
            <a:fld id="{37290FF7-652B-4475-AEAB-8B1A5D23AE09}" type="slidenum">
              <a:rPr lang="en-US" smtClean="0"/>
              <a:t>20</a:t>
            </a:fld>
            <a:endParaRPr lang="en-US"/>
          </a:p>
        </p:txBody>
      </p:sp>
      <p:sp>
        <p:nvSpPr>
          <p:cNvPr id="6" name="Footer Placeholder 5">
            <a:extLst>
              <a:ext uri="{FF2B5EF4-FFF2-40B4-BE49-F238E27FC236}">
                <a16:creationId xmlns:a16="http://schemas.microsoft.com/office/drawing/2014/main" id="{937F7565-AD56-3C40-A15D-086F7F39ACD0}"/>
              </a:ext>
            </a:extLst>
          </p:cNvPr>
          <p:cNvSpPr>
            <a:spLocks noGrp="1"/>
          </p:cNvSpPr>
          <p:nvPr>
            <p:ph type="ftr" sz="quarter" idx="3"/>
          </p:nvPr>
        </p:nvSpPr>
        <p:spPr/>
        <p:txBody>
          <a:bodyPr/>
          <a:lstStyle/>
          <a:p>
            <a:r>
              <a:rPr lang="en-US"/>
              <a:t>Kwartler CSCI S-96</a:t>
            </a:r>
            <a:endParaRPr lang="en-US" dirty="0"/>
          </a:p>
        </p:txBody>
      </p:sp>
      <p:sp>
        <p:nvSpPr>
          <p:cNvPr id="8" name="TextBox 7">
            <a:extLst>
              <a:ext uri="{FF2B5EF4-FFF2-40B4-BE49-F238E27FC236}">
                <a16:creationId xmlns:a16="http://schemas.microsoft.com/office/drawing/2014/main" id="{89C977FB-1FF9-4204-9916-DEC04F2077A7}"/>
              </a:ext>
            </a:extLst>
          </p:cNvPr>
          <p:cNvSpPr txBox="1"/>
          <p:nvPr/>
        </p:nvSpPr>
        <p:spPr>
          <a:xfrm>
            <a:off x="628650" y="1149767"/>
            <a:ext cx="7886700" cy="646331"/>
          </a:xfrm>
          <a:prstGeom prst="rect">
            <a:avLst/>
          </a:prstGeom>
          <a:noFill/>
        </p:spPr>
        <p:txBody>
          <a:bodyPr wrap="square" rtlCol="0">
            <a:spAutoFit/>
          </a:bodyPr>
          <a:lstStyle/>
          <a:p>
            <a:pPr algn="ctr"/>
            <a:r>
              <a:rPr lang="en-US" dirty="0"/>
              <a:t>One could buy a property there, rent it out consistently, since it’s a “family tradition” it could be </a:t>
            </a:r>
            <a:r>
              <a:rPr lang="en-US" i="1" dirty="0"/>
              <a:t>recession</a:t>
            </a:r>
            <a:r>
              <a:rPr lang="en-US" dirty="0"/>
              <a:t> proof and there is off-season utility.</a:t>
            </a:r>
          </a:p>
        </p:txBody>
      </p:sp>
      <p:sp>
        <p:nvSpPr>
          <p:cNvPr id="9" name="Rectangle 8">
            <a:extLst>
              <a:ext uri="{FF2B5EF4-FFF2-40B4-BE49-F238E27FC236}">
                <a16:creationId xmlns:a16="http://schemas.microsoft.com/office/drawing/2014/main" id="{2628FA42-093E-138D-5F66-8830301A3F40}"/>
              </a:ext>
            </a:extLst>
          </p:cNvPr>
          <p:cNvSpPr/>
          <p:nvPr/>
        </p:nvSpPr>
        <p:spPr>
          <a:xfrm>
            <a:off x="628650" y="2203291"/>
            <a:ext cx="8043863" cy="438785"/>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Risk</a:t>
            </a:r>
          </a:p>
        </p:txBody>
      </p:sp>
      <p:sp>
        <p:nvSpPr>
          <p:cNvPr id="10" name="Rectangle 9">
            <a:extLst>
              <a:ext uri="{FF2B5EF4-FFF2-40B4-BE49-F238E27FC236}">
                <a16:creationId xmlns:a16="http://schemas.microsoft.com/office/drawing/2014/main" id="{AD59C9DB-D6B6-AB02-F0BD-445D40F4FB2F}"/>
              </a:ext>
            </a:extLst>
          </p:cNvPr>
          <p:cNvSpPr/>
          <p:nvPr/>
        </p:nvSpPr>
        <p:spPr>
          <a:xfrm>
            <a:off x="628650" y="4138373"/>
            <a:ext cx="7886700" cy="438785"/>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Reward</a:t>
            </a:r>
          </a:p>
        </p:txBody>
      </p:sp>
      <p:sp>
        <p:nvSpPr>
          <p:cNvPr id="11" name="TextBox 10">
            <a:extLst>
              <a:ext uri="{FF2B5EF4-FFF2-40B4-BE49-F238E27FC236}">
                <a16:creationId xmlns:a16="http://schemas.microsoft.com/office/drawing/2014/main" id="{753E9E18-0D92-FF54-F7B5-2D891A8C4011}"/>
              </a:ext>
            </a:extLst>
          </p:cNvPr>
          <p:cNvSpPr txBox="1"/>
          <p:nvPr/>
        </p:nvSpPr>
        <p:spPr>
          <a:xfrm>
            <a:off x="628650" y="2699610"/>
            <a:ext cx="5785549" cy="1200329"/>
          </a:xfrm>
          <a:prstGeom prst="rect">
            <a:avLst/>
          </a:prstGeom>
          <a:noFill/>
        </p:spPr>
        <p:txBody>
          <a:bodyPr wrap="square" rtlCol="0">
            <a:spAutoFit/>
          </a:bodyPr>
          <a:lstStyle/>
          <a:p>
            <a:r>
              <a:rPr lang="en-US" dirty="0"/>
              <a:t>No acceptable prices (market efficiency)</a:t>
            </a:r>
          </a:p>
          <a:p>
            <a:r>
              <a:rPr lang="en-US" dirty="0"/>
              <a:t>House prices go down</a:t>
            </a:r>
          </a:p>
          <a:p>
            <a:r>
              <a:rPr lang="en-US" dirty="0"/>
              <a:t>Rental market shrinks/new destinations more popular</a:t>
            </a:r>
          </a:p>
          <a:p>
            <a:r>
              <a:rPr lang="en-US" dirty="0"/>
              <a:t>Global warming</a:t>
            </a:r>
          </a:p>
        </p:txBody>
      </p:sp>
      <p:sp>
        <p:nvSpPr>
          <p:cNvPr id="12" name="TextBox 11">
            <a:extLst>
              <a:ext uri="{FF2B5EF4-FFF2-40B4-BE49-F238E27FC236}">
                <a16:creationId xmlns:a16="http://schemas.microsoft.com/office/drawing/2014/main" id="{D40EC9EE-5E2A-C7D7-1BCE-638C11AFA5FE}"/>
              </a:ext>
            </a:extLst>
          </p:cNvPr>
          <p:cNvSpPr txBox="1"/>
          <p:nvPr/>
        </p:nvSpPr>
        <p:spPr>
          <a:xfrm>
            <a:off x="628650" y="4634308"/>
            <a:ext cx="5829300" cy="646331"/>
          </a:xfrm>
          <a:prstGeom prst="rect">
            <a:avLst/>
          </a:prstGeom>
          <a:noFill/>
        </p:spPr>
        <p:txBody>
          <a:bodyPr wrap="square" rtlCol="0">
            <a:spAutoFit/>
          </a:bodyPr>
          <a:lstStyle/>
          <a:p>
            <a:r>
              <a:rPr lang="en-US" dirty="0"/>
              <a:t>Rental Income</a:t>
            </a:r>
          </a:p>
          <a:p>
            <a:r>
              <a:rPr lang="en-US" dirty="0"/>
              <a:t>Utility of using the property off-season</a:t>
            </a:r>
          </a:p>
        </p:txBody>
      </p:sp>
    </p:spTree>
    <p:extLst>
      <p:ext uri="{BB962C8B-B14F-4D97-AF65-F5344CB8AC3E}">
        <p14:creationId xmlns:p14="http://schemas.microsoft.com/office/powerpoint/2010/main" val="40030491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700FF-EE5F-7BB6-2B6F-D49B8876DE14}"/>
              </a:ext>
            </a:extLst>
          </p:cNvPr>
          <p:cNvSpPr>
            <a:spLocks noGrp="1"/>
          </p:cNvSpPr>
          <p:nvPr>
            <p:ph type="title"/>
          </p:nvPr>
        </p:nvSpPr>
        <p:spPr/>
        <p:txBody>
          <a:bodyPr/>
          <a:lstStyle/>
          <a:p>
            <a:endParaRPr lang="en-US"/>
          </a:p>
        </p:txBody>
      </p:sp>
      <p:sp>
        <p:nvSpPr>
          <p:cNvPr id="4" name="Date Placeholder 3">
            <a:extLst>
              <a:ext uri="{FF2B5EF4-FFF2-40B4-BE49-F238E27FC236}">
                <a16:creationId xmlns:a16="http://schemas.microsoft.com/office/drawing/2014/main" id="{809C11B0-ACE0-0C7F-369D-94188D620023}"/>
              </a:ext>
            </a:extLst>
          </p:cNvPr>
          <p:cNvSpPr>
            <a:spLocks noGrp="1"/>
          </p:cNvSpPr>
          <p:nvPr>
            <p:ph type="dt" sz="half" idx="10"/>
          </p:nvPr>
        </p:nvSpPr>
        <p:spPr/>
        <p:txBody>
          <a:bodyPr/>
          <a:lstStyle/>
          <a:p>
            <a:fld id="{D753EFC8-4232-4598-94F6-94C0EBAFC469}" type="datetime1">
              <a:rPr lang="en-US" smtClean="0"/>
              <a:t>11/6/22</a:t>
            </a:fld>
            <a:endParaRPr lang="en-US"/>
          </a:p>
        </p:txBody>
      </p:sp>
      <p:sp>
        <p:nvSpPr>
          <p:cNvPr id="5" name="Slide Number Placeholder 4">
            <a:extLst>
              <a:ext uri="{FF2B5EF4-FFF2-40B4-BE49-F238E27FC236}">
                <a16:creationId xmlns:a16="http://schemas.microsoft.com/office/drawing/2014/main" id="{737A54BC-5783-C043-0708-4D61ECCE7F9F}"/>
              </a:ext>
            </a:extLst>
          </p:cNvPr>
          <p:cNvSpPr>
            <a:spLocks noGrp="1"/>
          </p:cNvSpPr>
          <p:nvPr>
            <p:ph type="sldNum" sz="quarter" idx="12"/>
          </p:nvPr>
        </p:nvSpPr>
        <p:spPr/>
        <p:txBody>
          <a:bodyPr/>
          <a:lstStyle/>
          <a:p>
            <a:fld id="{37290FF7-652B-4475-AEAB-8B1A5D23AE09}" type="slidenum">
              <a:rPr lang="en-US" smtClean="0"/>
              <a:t>21</a:t>
            </a:fld>
            <a:endParaRPr lang="en-US"/>
          </a:p>
        </p:txBody>
      </p:sp>
      <p:sp>
        <p:nvSpPr>
          <p:cNvPr id="6" name="Footer Placeholder 5">
            <a:extLst>
              <a:ext uri="{FF2B5EF4-FFF2-40B4-BE49-F238E27FC236}">
                <a16:creationId xmlns:a16="http://schemas.microsoft.com/office/drawing/2014/main" id="{643019BE-BFF2-57AD-EC83-DC187FD3287A}"/>
              </a:ext>
            </a:extLst>
          </p:cNvPr>
          <p:cNvSpPr>
            <a:spLocks noGrp="1"/>
          </p:cNvSpPr>
          <p:nvPr>
            <p:ph type="ftr" sz="quarter" idx="3"/>
          </p:nvPr>
        </p:nvSpPr>
        <p:spPr/>
        <p:txBody>
          <a:bodyPr/>
          <a:lstStyle/>
          <a:p>
            <a:r>
              <a:rPr lang="en-US"/>
              <a:t>Kwartler CSCI S-96</a:t>
            </a:r>
            <a:endParaRPr lang="en-US" dirty="0"/>
          </a:p>
        </p:txBody>
      </p:sp>
      <p:pic>
        <p:nvPicPr>
          <p:cNvPr id="7" name="Picture 2" descr="Cape Cod - The only place people will sit in traffic for 4 hours to  vacation in the same state they live in! | Trips and Getaways Ecard">
            <a:extLst>
              <a:ext uri="{FF2B5EF4-FFF2-40B4-BE49-F238E27FC236}">
                <a16:creationId xmlns:a16="http://schemas.microsoft.com/office/drawing/2014/main" id="{7F3ABA19-94E3-D1EB-8CE2-99C55ADD05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8650" y="1264439"/>
            <a:ext cx="3571875" cy="2500312"/>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2FAD79E8-3FEA-3EF7-98DB-7E901C30DB69}"/>
              </a:ext>
            </a:extLst>
          </p:cNvPr>
          <p:cNvSpPr/>
          <p:nvPr/>
        </p:nvSpPr>
        <p:spPr>
          <a:xfrm>
            <a:off x="4357688" y="1274595"/>
            <a:ext cx="4357688" cy="438785"/>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Risk</a:t>
            </a:r>
          </a:p>
        </p:txBody>
      </p:sp>
      <p:sp>
        <p:nvSpPr>
          <p:cNvPr id="9" name="TextBox 8">
            <a:extLst>
              <a:ext uri="{FF2B5EF4-FFF2-40B4-BE49-F238E27FC236}">
                <a16:creationId xmlns:a16="http://schemas.microsoft.com/office/drawing/2014/main" id="{75D5796E-0FC2-9418-9A63-C94EF2B5A0BE}"/>
              </a:ext>
            </a:extLst>
          </p:cNvPr>
          <p:cNvSpPr txBox="1"/>
          <p:nvPr/>
        </p:nvSpPr>
        <p:spPr>
          <a:xfrm>
            <a:off x="4270186" y="1770914"/>
            <a:ext cx="4445190" cy="1477328"/>
          </a:xfrm>
          <a:prstGeom prst="rect">
            <a:avLst/>
          </a:prstGeom>
          <a:noFill/>
        </p:spPr>
        <p:txBody>
          <a:bodyPr wrap="square" rtlCol="0">
            <a:spAutoFit/>
          </a:bodyPr>
          <a:lstStyle/>
          <a:p>
            <a:r>
              <a:rPr lang="en-US" dirty="0"/>
              <a:t>No acceptable prices</a:t>
            </a:r>
          </a:p>
          <a:p>
            <a:r>
              <a:rPr lang="en-US" dirty="0"/>
              <a:t>House prices go down</a:t>
            </a:r>
          </a:p>
          <a:p>
            <a:r>
              <a:rPr lang="en-US" dirty="0"/>
              <a:t>Rental market shrinks/new destinations more popular</a:t>
            </a:r>
          </a:p>
          <a:p>
            <a:r>
              <a:rPr lang="en-US" dirty="0"/>
              <a:t>Global warming</a:t>
            </a:r>
          </a:p>
        </p:txBody>
      </p:sp>
      <p:sp>
        <p:nvSpPr>
          <p:cNvPr id="10" name="Rectangle 9">
            <a:extLst>
              <a:ext uri="{FF2B5EF4-FFF2-40B4-BE49-F238E27FC236}">
                <a16:creationId xmlns:a16="http://schemas.microsoft.com/office/drawing/2014/main" id="{492734E1-AD80-407B-D06A-4084A86C66DC}"/>
              </a:ext>
            </a:extLst>
          </p:cNvPr>
          <p:cNvSpPr/>
          <p:nvPr/>
        </p:nvSpPr>
        <p:spPr>
          <a:xfrm>
            <a:off x="628650" y="3833942"/>
            <a:ext cx="8086726" cy="438785"/>
          </a:xfrm>
          <a:prstGeom prst="rect">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Risk Mitigation</a:t>
            </a:r>
          </a:p>
        </p:txBody>
      </p:sp>
      <p:sp>
        <p:nvSpPr>
          <p:cNvPr id="11" name="TextBox 10">
            <a:extLst>
              <a:ext uri="{FF2B5EF4-FFF2-40B4-BE49-F238E27FC236}">
                <a16:creationId xmlns:a16="http://schemas.microsoft.com/office/drawing/2014/main" id="{778237BE-0331-BDED-612D-1781EF9F0ACE}"/>
              </a:ext>
            </a:extLst>
          </p:cNvPr>
          <p:cNvSpPr txBox="1"/>
          <p:nvPr/>
        </p:nvSpPr>
        <p:spPr>
          <a:xfrm>
            <a:off x="628649" y="4272727"/>
            <a:ext cx="8086725" cy="1877437"/>
          </a:xfrm>
          <a:prstGeom prst="rect">
            <a:avLst/>
          </a:prstGeom>
          <a:noFill/>
        </p:spPr>
        <p:txBody>
          <a:bodyPr wrap="square" rtlCol="0">
            <a:spAutoFit/>
          </a:bodyPr>
          <a:lstStyle/>
          <a:p>
            <a:r>
              <a:rPr lang="en-US" sz="1600" dirty="0"/>
              <a:t>No acceptable prices – </a:t>
            </a:r>
            <a:r>
              <a:rPr lang="en-US" sz="1600" u="sng" dirty="0"/>
              <a:t>model appropriate prices, drivers to understand the market &amp; spot value</a:t>
            </a:r>
          </a:p>
          <a:p>
            <a:r>
              <a:rPr lang="en-US" sz="1600" dirty="0"/>
              <a:t>House prices go down – </a:t>
            </a:r>
            <a:r>
              <a:rPr lang="en-US" sz="1600" u="sng" dirty="0"/>
              <a:t>expect to own the property 10yrs </a:t>
            </a:r>
            <a:r>
              <a:rPr lang="en-US" sz="1600" dirty="0"/>
              <a:t>(</a:t>
            </a:r>
            <a:r>
              <a:rPr lang="en-US" sz="1600" dirty="0">
                <a:hlinkClick r:id="rId3"/>
              </a:rPr>
              <a:t>2008 financial crisis Cape Cod was mostly steady</a:t>
            </a:r>
            <a:r>
              <a:rPr lang="en-US" sz="1600" dirty="0"/>
              <a:t>, </a:t>
            </a:r>
            <a:r>
              <a:rPr lang="en-US" sz="1600" dirty="0">
                <a:hlinkClick r:id="rId4"/>
              </a:rPr>
              <a:t>2009 was similar</a:t>
            </a:r>
            <a:r>
              <a:rPr lang="en-US" sz="1600" dirty="0"/>
              <a:t>)</a:t>
            </a:r>
          </a:p>
          <a:p>
            <a:r>
              <a:rPr lang="en-US" sz="1600" dirty="0"/>
              <a:t>Rental market shrinks/new destinations more popular – </a:t>
            </a:r>
            <a:r>
              <a:rPr lang="en-US" sz="1600" u="sng" dirty="0"/>
              <a:t>YoY families go to the same town, East coast tradition to “summer” there.  Human behavior may limit this.</a:t>
            </a:r>
          </a:p>
          <a:p>
            <a:r>
              <a:rPr lang="en-US" sz="1600" dirty="0"/>
              <a:t>Global warming – </a:t>
            </a:r>
            <a:r>
              <a:rPr lang="en-US" sz="1600" u="sng" dirty="0"/>
              <a:t>don’t buy in a flood zone, it’s irresponsible for taxpayers, additional insurance, and protects the property</a:t>
            </a:r>
          </a:p>
        </p:txBody>
      </p:sp>
    </p:spTree>
    <p:extLst>
      <p:ext uri="{BB962C8B-B14F-4D97-AF65-F5344CB8AC3E}">
        <p14:creationId xmlns:p14="http://schemas.microsoft.com/office/powerpoint/2010/main" val="38266599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BC79D-5BE2-F6EB-2A93-88B9528A2CB1}"/>
              </a:ext>
            </a:extLst>
          </p:cNvPr>
          <p:cNvSpPr>
            <a:spLocks noGrp="1"/>
          </p:cNvSpPr>
          <p:nvPr>
            <p:ph type="title"/>
          </p:nvPr>
        </p:nvSpPr>
        <p:spPr/>
        <p:txBody>
          <a:bodyPr/>
          <a:lstStyle/>
          <a:p>
            <a:r>
              <a:rPr lang="en-US" dirty="0"/>
              <a:t>But there are so many properties!  </a:t>
            </a:r>
          </a:p>
        </p:txBody>
      </p:sp>
      <p:sp>
        <p:nvSpPr>
          <p:cNvPr id="4" name="Date Placeholder 3">
            <a:extLst>
              <a:ext uri="{FF2B5EF4-FFF2-40B4-BE49-F238E27FC236}">
                <a16:creationId xmlns:a16="http://schemas.microsoft.com/office/drawing/2014/main" id="{58FB553F-F413-D4D4-0E15-DB591AA265CD}"/>
              </a:ext>
            </a:extLst>
          </p:cNvPr>
          <p:cNvSpPr>
            <a:spLocks noGrp="1"/>
          </p:cNvSpPr>
          <p:nvPr>
            <p:ph type="dt" sz="half" idx="10"/>
          </p:nvPr>
        </p:nvSpPr>
        <p:spPr/>
        <p:txBody>
          <a:bodyPr/>
          <a:lstStyle/>
          <a:p>
            <a:fld id="{D753EFC8-4232-4598-94F6-94C0EBAFC469}" type="datetime1">
              <a:rPr lang="en-US" smtClean="0"/>
              <a:t>11/6/22</a:t>
            </a:fld>
            <a:endParaRPr lang="en-US"/>
          </a:p>
        </p:txBody>
      </p:sp>
      <p:sp>
        <p:nvSpPr>
          <p:cNvPr id="5" name="Slide Number Placeholder 4">
            <a:extLst>
              <a:ext uri="{FF2B5EF4-FFF2-40B4-BE49-F238E27FC236}">
                <a16:creationId xmlns:a16="http://schemas.microsoft.com/office/drawing/2014/main" id="{800FADF7-CDE5-6A9C-CB9A-A3AE641692DC}"/>
              </a:ext>
            </a:extLst>
          </p:cNvPr>
          <p:cNvSpPr>
            <a:spLocks noGrp="1"/>
          </p:cNvSpPr>
          <p:nvPr>
            <p:ph type="sldNum" sz="quarter" idx="12"/>
          </p:nvPr>
        </p:nvSpPr>
        <p:spPr/>
        <p:txBody>
          <a:bodyPr/>
          <a:lstStyle/>
          <a:p>
            <a:fld id="{37290FF7-652B-4475-AEAB-8B1A5D23AE09}" type="slidenum">
              <a:rPr lang="en-US" smtClean="0"/>
              <a:t>22</a:t>
            </a:fld>
            <a:endParaRPr lang="en-US"/>
          </a:p>
        </p:txBody>
      </p:sp>
      <p:sp>
        <p:nvSpPr>
          <p:cNvPr id="6" name="Footer Placeholder 5">
            <a:extLst>
              <a:ext uri="{FF2B5EF4-FFF2-40B4-BE49-F238E27FC236}">
                <a16:creationId xmlns:a16="http://schemas.microsoft.com/office/drawing/2014/main" id="{48FF7DD7-02CE-E105-DA7E-0D7A471B1B2D}"/>
              </a:ext>
            </a:extLst>
          </p:cNvPr>
          <p:cNvSpPr>
            <a:spLocks noGrp="1"/>
          </p:cNvSpPr>
          <p:nvPr>
            <p:ph type="ftr" sz="quarter" idx="3"/>
          </p:nvPr>
        </p:nvSpPr>
        <p:spPr/>
        <p:txBody>
          <a:bodyPr/>
          <a:lstStyle/>
          <a:p>
            <a:r>
              <a:rPr lang="en-US"/>
              <a:t>Kwartler CSCI S-96</a:t>
            </a:r>
            <a:endParaRPr lang="en-US" dirty="0"/>
          </a:p>
        </p:txBody>
      </p:sp>
      <p:pic>
        <p:nvPicPr>
          <p:cNvPr id="7" name="Picture 6">
            <a:extLst>
              <a:ext uri="{FF2B5EF4-FFF2-40B4-BE49-F238E27FC236}">
                <a16:creationId xmlns:a16="http://schemas.microsoft.com/office/drawing/2014/main" id="{5056817A-CE65-2A19-DC31-B00A0A268437}"/>
              </a:ext>
            </a:extLst>
          </p:cNvPr>
          <p:cNvPicPr>
            <a:picLocks noChangeAspect="1"/>
          </p:cNvPicPr>
          <p:nvPr/>
        </p:nvPicPr>
        <p:blipFill>
          <a:blip r:embed="rId2"/>
          <a:stretch>
            <a:fillRect/>
          </a:stretch>
        </p:blipFill>
        <p:spPr>
          <a:xfrm>
            <a:off x="685800" y="1144442"/>
            <a:ext cx="7772400" cy="3802990"/>
          </a:xfrm>
          <a:prstGeom prst="rect">
            <a:avLst/>
          </a:prstGeom>
        </p:spPr>
      </p:pic>
    </p:spTree>
    <p:extLst>
      <p:ext uri="{BB962C8B-B14F-4D97-AF65-F5344CB8AC3E}">
        <p14:creationId xmlns:p14="http://schemas.microsoft.com/office/powerpoint/2010/main" val="9244160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C0017-5CC7-E218-82FB-56289CA525A4}"/>
              </a:ext>
            </a:extLst>
          </p:cNvPr>
          <p:cNvSpPr>
            <a:spLocks noGrp="1"/>
          </p:cNvSpPr>
          <p:nvPr>
            <p:ph type="title"/>
          </p:nvPr>
        </p:nvSpPr>
        <p:spPr/>
        <p:txBody>
          <a:bodyPr/>
          <a:lstStyle/>
          <a:p>
            <a:r>
              <a:rPr lang="en-US" dirty="0"/>
              <a:t>Example property</a:t>
            </a:r>
          </a:p>
        </p:txBody>
      </p:sp>
      <p:sp>
        <p:nvSpPr>
          <p:cNvPr id="3" name="Content Placeholder 2">
            <a:extLst>
              <a:ext uri="{FF2B5EF4-FFF2-40B4-BE49-F238E27FC236}">
                <a16:creationId xmlns:a16="http://schemas.microsoft.com/office/drawing/2014/main" id="{8CD5C8F3-6D00-F844-3083-9F9982DAD369}"/>
              </a:ext>
            </a:extLst>
          </p:cNvPr>
          <p:cNvSpPr>
            <a:spLocks noGrp="1"/>
          </p:cNvSpPr>
          <p:nvPr>
            <p:ph idx="1"/>
          </p:nvPr>
        </p:nvSpPr>
        <p:spPr/>
        <p:txBody>
          <a:bodyPr/>
          <a:lstStyle/>
          <a:p>
            <a:endParaRPr lang="en-US"/>
          </a:p>
        </p:txBody>
      </p:sp>
      <p:sp>
        <p:nvSpPr>
          <p:cNvPr id="4" name="Date Placeholder 3">
            <a:extLst>
              <a:ext uri="{FF2B5EF4-FFF2-40B4-BE49-F238E27FC236}">
                <a16:creationId xmlns:a16="http://schemas.microsoft.com/office/drawing/2014/main" id="{BEF70719-902A-397D-CC48-8F33B99B3781}"/>
              </a:ext>
            </a:extLst>
          </p:cNvPr>
          <p:cNvSpPr>
            <a:spLocks noGrp="1"/>
          </p:cNvSpPr>
          <p:nvPr>
            <p:ph type="dt" sz="half" idx="10"/>
          </p:nvPr>
        </p:nvSpPr>
        <p:spPr/>
        <p:txBody>
          <a:bodyPr/>
          <a:lstStyle/>
          <a:p>
            <a:fld id="{D753EFC8-4232-4598-94F6-94C0EBAFC469}" type="datetime1">
              <a:rPr lang="en-US" smtClean="0"/>
              <a:t>11/6/22</a:t>
            </a:fld>
            <a:endParaRPr lang="en-US"/>
          </a:p>
        </p:txBody>
      </p:sp>
      <p:sp>
        <p:nvSpPr>
          <p:cNvPr id="5" name="Slide Number Placeholder 4">
            <a:extLst>
              <a:ext uri="{FF2B5EF4-FFF2-40B4-BE49-F238E27FC236}">
                <a16:creationId xmlns:a16="http://schemas.microsoft.com/office/drawing/2014/main" id="{FF51AB46-3D26-63E0-E084-18369B37BED1}"/>
              </a:ext>
            </a:extLst>
          </p:cNvPr>
          <p:cNvSpPr>
            <a:spLocks noGrp="1"/>
          </p:cNvSpPr>
          <p:nvPr>
            <p:ph type="sldNum" sz="quarter" idx="12"/>
          </p:nvPr>
        </p:nvSpPr>
        <p:spPr/>
        <p:txBody>
          <a:bodyPr/>
          <a:lstStyle/>
          <a:p>
            <a:fld id="{37290FF7-652B-4475-AEAB-8B1A5D23AE09}" type="slidenum">
              <a:rPr lang="en-US" smtClean="0"/>
              <a:t>23</a:t>
            </a:fld>
            <a:endParaRPr lang="en-US"/>
          </a:p>
        </p:txBody>
      </p:sp>
      <p:sp>
        <p:nvSpPr>
          <p:cNvPr id="6" name="Footer Placeholder 5">
            <a:extLst>
              <a:ext uri="{FF2B5EF4-FFF2-40B4-BE49-F238E27FC236}">
                <a16:creationId xmlns:a16="http://schemas.microsoft.com/office/drawing/2014/main" id="{FE918074-E845-D234-1DB9-7451A40D8DDF}"/>
              </a:ext>
            </a:extLst>
          </p:cNvPr>
          <p:cNvSpPr>
            <a:spLocks noGrp="1"/>
          </p:cNvSpPr>
          <p:nvPr>
            <p:ph type="ftr" sz="quarter" idx="3"/>
          </p:nvPr>
        </p:nvSpPr>
        <p:spPr/>
        <p:txBody>
          <a:bodyPr/>
          <a:lstStyle/>
          <a:p>
            <a:r>
              <a:rPr lang="en-US"/>
              <a:t>Kwartler CSCI S-96</a:t>
            </a:r>
            <a:endParaRPr lang="en-US" dirty="0"/>
          </a:p>
        </p:txBody>
      </p:sp>
      <p:pic>
        <p:nvPicPr>
          <p:cNvPr id="7" name="Picture 6">
            <a:extLst>
              <a:ext uri="{FF2B5EF4-FFF2-40B4-BE49-F238E27FC236}">
                <a16:creationId xmlns:a16="http://schemas.microsoft.com/office/drawing/2014/main" id="{3541CE0B-2640-F494-2074-B0381293468C}"/>
              </a:ext>
            </a:extLst>
          </p:cNvPr>
          <p:cNvPicPr>
            <a:picLocks noChangeAspect="1"/>
          </p:cNvPicPr>
          <p:nvPr/>
        </p:nvPicPr>
        <p:blipFill>
          <a:blip r:embed="rId2"/>
          <a:stretch>
            <a:fillRect/>
          </a:stretch>
        </p:blipFill>
        <p:spPr>
          <a:xfrm>
            <a:off x="685800" y="1468950"/>
            <a:ext cx="7772400" cy="3920100"/>
          </a:xfrm>
          <a:prstGeom prst="rect">
            <a:avLst/>
          </a:prstGeom>
        </p:spPr>
      </p:pic>
      <p:sp>
        <p:nvSpPr>
          <p:cNvPr id="8" name="TextBox 7">
            <a:extLst>
              <a:ext uri="{FF2B5EF4-FFF2-40B4-BE49-F238E27FC236}">
                <a16:creationId xmlns:a16="http://schemas.microsoft.com/office/drawing/2014/main" id="{38D7E226-B10F-3373-2CB5-53D1D7F5AF32}"/>
              </a:ext>
            </a:extLst>
          </p:cNvPr>
          <p:cNvSpPr txBox="1"/>
          <p:nvPr/>
        </p:nvSpPr>
        <p:spPr>
          <a:xfrm>
            <a:off x="780673" y="5924838"/>
            <a:ext cx="7582653" cy="369332"/>
          </a:xfrm>
          <a:prstGeom prst="rect">
            <a:avLst/>
          </a:prstGeom>
          <a:noFill/>
        </p:spPr>
        <p:txBody>
          <a:bodyPr wrap="none" rtlCol="0">
            <a:spAutoFit/>
          </a:bodyPr>
          <a:lstStyle/>
          <a:p>
            <a:r>
              <a:rPr lang="en-US" dirty="0">
                <a:hlinkClick r:id="rId3"/>
              </a:rPr>
              <a:t>https://www.redfin.com/MA/Harwich/310-Depot-Rd-02645/home/133008154</a:t>
            </a:r>
            <a:endParaRPr lang="en-US" dirty="0"/>
          </a:p>
        </p:txBody>
      </p:sp>
    </p:spTree>
    <p:extLst>
      <p:ext uri="{BB962C8B-B14F-4D97-AF65-F5344CB8AC3E}">
        <p14:creationId xmlns:p14="http://schemas.microsoft.com/office/powerpoint/2010/main" val="27958223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99BCCD-6DA2-E68C-8DBC-A15A18B358B6}"/>
              </a:ext>
            </a:extLst>
          </p:cNvPr>
          <p:cNvSpPr>
            <a:spLocks noGrp="1"/>
          </p:cNvSpPr>
          <p:nvPr>
            <p:ph type="dt" sz="half" idx="10"/>
          </p:nvPr>
        </p:nvSpPr>
        <p:spPr/>
        <p:txBody>
          <a:bodyPr/>
          <a:lstStyle/>
          <a:p>
            <a:fld id="{6700A58B-DD98-43D0-B791-721480A02982}" type="datetime1">
              <a:rPr lang="en-US" smtClean="0"/>
              <a:t>11/6/22</a:t>
            </a:fld>
            <a:endParaRPr lang="en-US"/>
          </a:p>
        </p:txBody>
      </p:sp>
      <p:sp>
        <p:nvSpPr>
          <p:cNvPr id="3" name="Title 2">
            <a:extLst>
              <a:ext uri="{FF2B5EF4-FFF2-40B4-BE49-F238E27FC236}">
                <a16:creationId xmlns:a16="http://schemas.microsoft.com/office/drawing/2014/main" id="{76B88A66-7C1D-E538-4630-1E49EAE059E9}"/>
              </a:ext>
            </a:extLst>
          </p:cNvPr>
          <p:cNvSpPr>
            <a:spLocks noGrp="1"/>
          </p:cNvSpPr>
          <p:nvPr>
            <p:ph type="title"/>
          </p:nvPr>
        </p:nvSpPr>
        <p:spPr/>
        <p:txBody>
          <a:bodyPr/>
          <a:lstStyle/>
          <a:p>
            <a:r>
              <a:rPr lang="en-US" dirty="0"/>
              <a:t>Summary</a:t>
            </a:r>
          </a:p>
        </p:txBody>
      </p:sp>
      <p:sp>
        <p:nvSpPr>
          <p:cNvPr id="4" name="Slide Number Placeholder 3">
            <a:extLst>
              <a:ext uri="{FF2B5EF4-FFF2-40B4-BE49-F238E27FC236}">
                <a16:creationId xmlns:a16="http://schemas.microsoft.com/office/drawing/2014/main" id="{475A4D2D-B4D0-A7D5-385F-8DB97BCB58CC}"/>
              </a:ext>
            </a:extLst>
          </p:cNvPr>
          <p:cNvSpPr>
            <a:spLocks noGrp="1"/>
          </p:cNvSpPr>
          <p:nvPr>
            <p:ph type="sldNum" sz="quarter" idx="12"/>
          </p:nvPr>
        </p:nvSpPr>
        <p:spPr/>
        <p:txBody>
          <a:bodyPr/>
          <a:lstStyle/>
          <a:p>
            <a:fld id="{37290FF7-652B-4475-AEAB-8B1A5D23AE09}" type="slidenum">
              <a:rPr lang="en-US" smtClean="0"/>
              <a:t>24</a:t>
            </a:fld>
            <a:endParaRPr lang="en-US"/>
          </a:p>
        </p:txBody>
      </p:sp>
      <p:sp>
        <p:nvSpPr>
          <p:cNvPr id="5" name="Footer Placeholder 4">
            <a:extLst>
              <a:ext uri="{FF2B5EF4-FFF2-40B4-BE49-F238E27FC236}">
                <a16:creationId xmlns:a16="http://schemas.microsoft.com/office/drawing/2014/main" id="{72F13311-528D-A29B-9D7E-11D7DDFA26BC}"/>
              </a:ext>
            </a:extLst>
          </p:cNvPr>
          <p:cNvSpPr>
            <a:spLocks noGrp="1"/>
          </p:cNvSpPr>
          <p:nvPr>
            <p:ph type="ftr" sz="quarter" idx="3"/>
          </p:nvPr>
        </p:nvSpPr>
        <p:spPr/>
        <p:txBody>
          <a:bodyPr/>
          <a:lstStyle/>
          <a:p>
            <a:r>
              <a:rPr lang="en-US"/>
              <a:t>Kwartler CSCI S-96</a:t>
            </a:r>
            <a:endParaRPr lang="en-US" dirty="0"/>
          </a:p>
        </p:txBody>
      </p:sp>
      <p:sp>
        <p:nvSpPr>
          <p:cNvPr id="8" name="TextBox 7">
            <a:extLst>
              <a:ext uri="{FF2B5EF4-FFF2-40B4-BE49-F238E27FC236}">
                <a16:creationId xmlns:a16="http://schemas.microsoft.com/office/drawing/2014/main" id="{898D066E-6309-8C42-395A-9D15757E5BD2}"/>
              </a:ext>
            </a:extLst>
          </p:cNvPr>
          <p:cNvSpPr txBox="1"/>
          <p:nvPr/>
        </p:nvSpPr>
        <p:spPr>
          <a:xfrm>
            <a:off x="228600" y="1416684"/>
            <a:ext cx="8286751" cy="2985433"/>
          </a:xfrm>
          <a:prstGeom prst="rect">
            <a:avLst/>
          </a:prstGeom>
          <a:noFill/>
        </p:spPr>
        <p:txBody>
          <a:bodyPr wrap="square" rtlCol="0">
            <a:spAutoFit/>
          </a:bodyPr>
          <a:lstStyle/>
          <a:p>
            <a:r>
              <a:rPr lang="en-US" sz="2800" b="1" dirty="0"/>
              <a:t>Real estate is a data rich environment.</a:t>
            </a:r>
          </a:p>
          <a:p>
            <a:pPr marL="285750" indent="-285750">
              <a:buFont typeface="Arial" panose="020B0604020202020204" pitchFamily="34" charset="0"/>
              <a:buChar char="•"/>
            </a:pPr>
            <a:r>
              <a:rPr lang="en-US" dirty="0"/>
              <a:t>One can apply common and widely used ratios to identify investment possibilities.</a:t>
            </a:r>
          </a:p>
          <a:p>
            <a:r>
              <a:rPr lang="en-US" sz="1600" dirty="0"/>
              <a:t>	- Since its widely used, it may be hard to identify them before others  (one can 	incorporate other aspects like “sweat equity”)</a:t>
            </a:r>
          </a:p>
          <a:p>
            <a:endParaRPr lang="en-US" dirty="0"/>
          </a:p>
          <a:p>
            <a:pPr marL="285750" indent="-285750">
              <a:buFont typeface="Arial" panose="020B0604020202020204" pitchFamily="34" charset="0"/>
              <a:buChar char="•"/>
            </a:pPr>
            <a:r>
              <a:rPr lang="en-US" dirty="0"/>
              <a:t>ML can help identify over and under priced homes.  This may help you identify opportunities others relying solely on intuition, qualitative and common ratios may have missed.</a:t>
            </a:r>
          </a:p>
          <a:p>
            <a:r>
              <a:rPr lang="en-US" dirty="0"/>
              <a:t>	-</a:t>
            </a:r>
            <a:r>
              <a:rPr lang="en-US" sz="1600" dirty="0"/>
              <a:t> Location, location, location</a:t>
            </a:r>
          </a:p>
          <a:p>
            <a:r>
              <a:rPr lang="en-US" sz="1600" dirty="0"/>
              <a:t>	- Temporal and macro economic modeling may be challenging to this approach</a:t>
            </a:r>
          </a:p>
        </p:txBody>
      </p:sp>
    </p:spTree>
    <p:extLst>
      <p:ext uri="{BB962C8B-B14F-4D97-AF65-F5344CB8AC3E}">
        <p14:creationId xmlns:p14="http://schemas.microsoft.com/office/powerpoint/2010/main" val="31597686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A23C7-02A2-6963-CCD9-ACEC38F68234}"/>
              </a:ext>
            </a:extLst>
          </p:cNvPr>
          <p:cNvSpPr>
            <a:spLocks noGrp="1"/>
          </p:cNvSpPr>
          <p:nvPr>
            <p:ph type="title"/>
          </p:nvPr>
        </p:nvSpPr>
        <p:spPr/>
        <p:txBody>
          <a:bodyPr/>
          <a:lstStyle/>
          <a:p>
            <a:r>
              <a:rPr lang="en-US" dirty="0"/>
              <a:t>Traditional Real Estate KPI**</a:t>
            </a:r>
          </a:p>
        </p:txBody>
      </p:sp>
      <p:sp>
        <p:nvSpPr>
          <p:cNvPr id="3" name="Content Placeholder 2">
            <a:extLst>
              <a:ext uri="{FF2B5EF4-FFF2-40B4-BE49-F238E27FC236}">
                <a16:creationId xmlns:a16="http://schemas.microsoft.com/office/drawing/2014/main" id="{446EBC1A-1D20-445D-6933-BC4B723AA126}"/>
              </a:ext>
            </a:extLst>
          </p:cNvPr>
          <p:cNvSpPr>
            <a:spLocks noGrp="1"/>
          </p:cNvSpPr>
          <p:nvPr>
            <p:ph idx="1"/>
          </p:nvPr>
        </p:nvSpPr>
        <p:spPr>
          <a:xfrm>
            <a:off x="628650" y="1111347"/>
            <a:ext cx="7886700" cy="4473907"/>
          </a:xfrm>
        </p:spPr>
        <p:txBody>
          <a:bodyPr>
            <a:normAutofit/>
          </a:bodyPr>
          <a:lstStyle/>
          <a:p>
            <a:r>
              <a:rPr lang="en-US" sz="1800" b="0" i="0" dirty="0">
                <a:effectLst/>
                <a:latin typeface="Avenir" panose="02000503020000020003" pitchFamily="2" charset="0"/>
              </a:rPr>
              <a:t>Occupancy Rate: Number of booked nights ÷ Number of available nights</a:t>
            </a:r>
          </a:p>
          <a:p>
            <a:r>
              <a:rPr lang="en-US" sz="1800" b="0" i="0" dirty="0">
                <a:effectLst/>
                <a:latin typeface="Avenir" panose="02000503020000020003" pitchFamily="2" charset="0"/>
              </a:rPr>
              <a:t>Average Daily Rate = Total bookings revenue / total number of nights booked</a:t>
            </a:r>
          </a:p>
          <a:p>
            <a:r>
              <a:rPr lang="en-US" sz="1800" b="0" i="0" dirty="0">
                <a:effectLst/>
                <a:latin typeface="Avenir" panose="02000503020000020003" pitchFamily="2" charset="0"/>
              </a:rPr>
              <a:t>ALOS = Total number of nights booked ÷ Total number of different guest bookings.</a:t>
            </a:r>
          </a:p>
          <a:p>
            <a:r>
              <a:rPr lang="en-US" sz="1800" b="0" i="0" dirty="0">
                <a:effectLst/>
                <a:latin typeface="Avenir" panose="02000503020000020003" pitchFamily="2" charset="0"/>
              </a:rPr>
              <a:t>RevPAR = Average daily rate x Occupancy rate (*for multi-unit)</a:t>
            </a:r>
          </a:p>
          <a:p>
            <a:r>
              <a:rPr lang="en-US" sz="1800" b="0" i="0" dirty="0">
                <a:effectLst/>
                <a:latin typeface="Avenir" panose="02000503020000020003" pitchFamily="2" charset="0"/>
              </a:rPr>
              <a:t>Net Operating Income = Gross Income - Operating expenses</a:t>
            </a:r>
            <a:endParaRPr lang="en-US" sz="1800" dirty="0">
              <a:latin typeface="Avenir" panose="02000503020000020003" pitchFamily="2" charset="0"/>
            </a:endParaRPr>
          </a:p>
          <a:p>
            <a:r>
              <a:rPr lang="en-US" sz="1800" b="0" i="0" dirty="0">
                <a:effectLst/>
                <a:latin typeface="Avenir" panose="02000503020000020003" pitchFamily="2" charset="0"/>
              </a:rPr>
              <a:t>Revenue per property = Gross rental revenue / Total number of available properties for the specific period (multi-unit owners)</a:t>
            </a:r>
          </a:p>
          <a:p>
            <a:r>
              <a:rPr lang="en-US" sz="1800" dirty="0">
                <a:latin typeface="Avenir" panose="02000503020000020003" pitchFamily="2" charset="0"/>
              </a:rPr>
              <a:t>Revenue per Channel (VRBO, Airbnb, </a:t>
            </a:r>
            <a:r>
              <a:rPr lang="en-US" sz="1800" dirty="0" err="1">
                <a:latin typeface="Avenir" panose="02000503020000020003" pitchFamily="2" charset="0"/>
              </a:rPr>
              <a:t>booking.com</a:t>
            </a:r>
            <a:r>
              <a:rPr lang="en-US" sz="1800" dirty="0">
                <a:latin typeface="Avenir" panose="02000503020000020003" pitchFamily="2" charset="0"/>
              </a:rPr>
              <a:t>)</a:t>
            </a:r>
          </a:p>
          <a:p>
            <a:r>
              <a:rPr lang="en-US" sz="1800" b="0" i="0" dirty="0">
                <a:effectLst/>
                <a:latin typeface="Avenir" panose="02000503020000020003" pitchFamily="2" charset="0"/>
              </a:rPr>
              <a:t>Inquiry-to-booking conversion rate = Number of inquiries received x total number of bookings for the said property</a:t>
            </a:r>
          </a:p>
          <a:p>
            <a:pPr algn="l"/>
            <a:r>
              <a:rPr lang="en-US" sz="1800" b="0" i="0" dirty="0">
                <a:effectLst/>
                <a:latin typeface="Avenir" panose="02000503020000020003" pitchFamily="2" charset="0"/>
              </a:rPr>
              <a:t>Average response time to an inquiry = add up the time it took to respond to all your different inquiries / the total number of inquiries you received.</a:t>
            </a:r>
          </a:p>
        </p:txBody>
      </p:sp>
      <p:sp>
        <p:nvSpPr>
          <p:cNvPr id="4" name="Date Placeholder 3">
            <a:extLst>
              <a:ext uri="{FF2B5EF4-FFF2-40B4-BE49-F238E27FC236}">
                <a16:creationId xmlns:a16="http://schemas.microsoft.com/office/drawing/2014/main" id="{8BD313CC-F2DA-C767-CD40-F06B6DC992FE}"/>
              </a:ext>
            </a:extLst>
          </p:cNvPr>
          <p:cNvSpPr>
            <a:spLocks noGrp="1"/>
          </p:cNvSpPr>
          <p:nvPr>
            <p:ph type="dt" sz="half" idx="10"/>
          </p:nvPr>
        </p:nvSpPr>
        <p:spPr/>
        <p:txBody>
          <a:bodyPr/>
          <a:lstStyle/>
          <a:p>
            <a:fld id="{D753EFC8-4232-4598-94F6-94C0EBAFC469}" type="datetime1">
              <a:rPr lang="en-US" smtClean="0"/>
              <a:t>11/6/22</a:t>
            </a:fld>
            <a:endParaRPr lang="en-US"/>
          </a:p>
        </p:txBody>
      </p:sp>
      <p:sp>
        <p:nvSpPr>
          <p:cNvPr id="5" name="Slide Number Placeholder 4">
            <a:extLst>
              <a:ext uri="{FF2B5EF4-FFF2-40B4-BE49-F238E27FC236}">
                <a16:creationId xmlns:a16="http://schemas.microsoft.com/office/drawing/2014/main" id="{4012C575-3A22-566A-21A6-5DFF749EC6C6}"/>
              </a:ext>
            </a:extLst>
          </p:cNvPr>
          <p:cNvSpPr>
            <a:spLocks noGrp="1"/>
          </p:cNvSpPr>
          <p:nvPr>
            <p:ph type="sldNum" sz="quarter" idx="12"/>
          </p:nvPr>
        </p:nvSpPr>
        <p:spPr/>
        <p:txBody>
          <a:bodyPr/>
          <a:lstStyle/>
          <a:p>
            <a:fld id="{37290FF7-652B-4475-AEAB-8B1A5D23AE09}" type="slidenum">
              <a:rPr lang="en-US" smtClean="0"/>
              <a:t>3</a:t>
            </a:fld>
            <a:endParaRPr lang="en-US"/>
          </a:p>
        </p:txBody>
      </p:sp>
      <p:sp>
        <p:nvSpPr>
          <p:cNvPr id="6" name="Footer Placeholder 5">
            <a:extLst>
              <a:ext uri="{FF2B5EF4-FFF2-40B4-BE49-F238E27FC236}">
                <a16:creationId xmlns:a16="http://schemas.microsoft.com/office/drawing/2014/main" id="{D9AF8D17-8105-0B2A-6896-AF33E88F7469}"/>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8E74BEFD-00BC-B16E-E746-B4F351D7B261}"/>
              </a:ext>
            </a:extLst>
          </p:cNvPr>
          <p:cNvSpPr txBox="1"/>
          <p:nvPr/>
        </p:nvSpPr>
        <p:spPr>
          <a:xfrm>
            <a:off x="700378" y="5856995"/>
            <a:ext cx="3971344" cy="646331"/>
          </a:xfrm>
          <a:prstGeom prst="rect">
            <a:avLst/>
          </a:prstGeom>
          <a:noFill/>
        </p:spPr>
        <p:txBody>
          <a:bodyPr wrap="none" rtlCol="0">
            <a:spAutoFit/>
          </a:bodyPr>
          <a:lstStyle/>
          <a:p>
            <a:r>
              <a:rPr lang="en-US" dirty="0"/>
              <a:t>**There are even more!!</a:t>
            </a:r>
          </a:p>
          <a:p>
            <a:r>
              <a:rPr lang="en-US" dirty="0"/>
              <a:t>**For landlords, different for developers</a:t>
            </a:r>
          </a:p>
        </p:txBody>
      </p:sp>
    </p:spTree>
    <p:extLst>
      <p:ext uri="{BB962C8B-B14F-4D97-AF65-F5344CB8AC3E}">
        <p14:creationId xmlns:p14="http://schemas.microsoft.com/office/powerpoint/2010/main" val="29135191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5876F-310A-12C7-C883-4F33013F7C78}"/>
              </a:ext>
            </a:extLst>
          </p:cNvPr>
          <p:cNvSpPr>
            <a:spLocks noGrp="1"/>
          </p:cNvSpPr>
          <p:nvPr>
            <p:ph type="title"/>
          </p:nvPr>
        </p:nvSpPr>
        <p:spPr/>
        <p:txBody>
          <a:bodyPr/>
          <a:lstStyle/>
          <a:p>
            <a:r>
              <a:rPr lang="en-US" dirty="0"/>
              <a:t>Some basics – Money In</a:t>
            </a:r>
          </a:p>
        </p:txBody>
      </p:sp>
      <p:sp>
        <p:nvSpPr>
          <p:cNvPr id="4" name="Date Placeholder 3">
            <a:extLst>
              <a:ext uri="{FF2B5EF4-FFF2-40B4-BE49-F238E27FC236}">
                <a16:creationId xmlns:a16="http://schemas.microsoft.com/office/drawing/2014/main" id="{4FD3653F-0031-72A7-BE5E-FBE43846FEDF}"/>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6F036BF7-4F2B-55C7-3B57-7E7DA4F640EB}"/>
              </a:ext>
            </a:extLst>
          </p:cNvPr>
          <p:cNvSpPr>
            <a:spLocks noGrp="1"/>
          </p:cNvSpPr>
          <p:nvPr>
            <p:ph type="sldNum" sz="quarter" idx="12"/>
          </p:nvPr>
        </p:nvSpPr>
        <p:spPr/>
        <p:txBody>
          <a:bodyPr/>
          <a:lstStyle/>
          <a:p>
            <a:fld id="{37290FF7-652B-4475-AEAB-8B1A5D23AE09}" type="slidenum">
              <a:rPr lang="en-US" smtClean="0"/>
              <a:t>4</a:t>
            </a:fld>
            <a:endParaRPr lang="en-US"/>
          </a:p>
        </p:txBody>
      </p:sp>
      <p:sp>
        <p:nvSpPr>
          <p:cNvPr id="6" name="Footer Placeholder 5">
            <a:extLst>
              <a:ext uri="{FF2B5EF4-FFF2-40B4-BE49-F238E27FC236}">
                <a16:creationId xmlns:a16="http://schemas.microsoft.com/office/drawing/2014/main" id="{15F3FBC3-D4FE-BEB3-AB7A-7492A8FA17CE}"/>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E035159F-FE85-A9D1-F793-54045BA0B5B5}"/>
              </a:ext>
            </a:extLst>
          </p:cNvPr>
          <p:cNvSpPr txBox="1"/>
          <p:nvPr/>
        </p:nvSpPr>
        <p:spPr>
          <a:xfrm>
            <a:off x="1042988" y="1485901"/>
            <a:ext cx="6471965" cy="1200329"/>
          </a:xfrm>
          <a:prstGeom prst="rect">
            <a:avLst/>
          </a:prstGeom>
          <a:noFill/>
        </p:spPr>
        <p:txBody>
          <a:bodyPr wrap="none" rtlCol="0">
            <a:spAutoFit/>
          </a:bodyPr>
          <a:lstStyle/>
          <a:p>
            <a:pPr algn="ctr"/>
            <a:r>
              <a:rPr lang="en-US" sz="2400" b="1" dirty="0"/>
              <a:t>Monthly Gross Income = </a:t>
            </a:r>
          </a:p>
          <a:p>
            <a:pPr algn="ctr"/>
            <a:r>
              <a:rPr lang="en-US" sz="2400" b="1" dirty="0"/>
              <a:t>Occupied Nights * Avg Revenue (rental) per Night</a:t>
            </a:r>
          </a:p>
          <a:p>
            <a:pPr algn="ctr"/>
            <a:endParaRPr lang="en-US" sz="2400" b="1" dirty="0"/>
          </a:p>
        </p:txBody>
      </p:sp>
      <p:sp>
        <p:nvSpPr>
          <p:cNvPr id="3" name="TextBox 2">
            <a:extLst>
              <a:ext uri="{FF2B5EF4-FFF2-40B4-BE49-F238E27FC236}">
                <a16:creationId xmlns:a16="http://schemas.microsoft.com/office/drawing/2014/main" id="{C3EB8431-DBA2-01F4-CA98-46A6A8353B08}"/>
              </a:ext>
            </a:extLst>
          </p:cNvPr>
          <p:cNvSpPr txBox="1"/>
          <p:nvPr/>
        </p:nvSpPr>
        <p:spPr>
          <a:xfrm>
            <a:off x="514350" y="2848336"/>
            <a:ext cx="8625438" cy="1477328"/>
          </a:xfrm>
          <a:prstGeom prst="rect">
            <a:avLst/>
          </a:prstGeom>
          <a:noFill/>
        </p:spPr>
        <p:txBody>
          <a:bodyPr wrap="none" rtlCol="0">
            <a:spAutoFit/>
          </a:bodyPr>
          <a:lstStyle/>
          <a:p>
            <a:r>
              <a:rPr lang="en-US" dirty="0"/>
              <a:t>Occupied Night – a night an renter has reserved, stays and pays for</a:t>
            </a:r>
          </a:p>
          <a:p>
            <a:r>
              <a:rPr lang="en-US" dirty="0"/>
              <a:t>Average Revenue – the mean average of the charged renter amount per night of </a:t>
            </a:r>
            <a:r>
              <a:rPr lang="en-US" dirty="0" err="1"/>
              <a:t>occpancy</a:t>
            </a:r>
            <a:endParaRPr lang="en-US" dirty="0"/>
          </a:p>
          <a:p>
            <a:endParaRPr lang="en-US" dirty="0"/>
          </a:p>
          <a:p>
            <a:endParaRPr lang="en-US" dirty="0"/>
          </a:p>
          <a:p>
            <a:r>
              <a:rPr lang="en-US" dirty="0"/>
              <a:t>6 Nights Rented in October * $50 per night average = $300 Monthly Gross Income</a:t>
            </a:r>
          </a:p>
        </p:txBody>
      </p:sp>
    </p:spTree>
    <p:extLst>
      <p:ext uri="{BB962C8B-B14F-4D97-AF65-F5344CB8AC3E}">
        <p14:creationId xmlns:p14="http://schemas.microsoft.com/office/powerpoint/2010/main" val="1166697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5876F-310A-12C7-C883-4F33013F7C78}"/>
              </a:ext>
            </a:extLst>
          </p:cNvPr>
          <p:cNvSpPr>
            <a:spLocks noGrp="1"/>
          </p:cNvSpPr>
          <p:nvPr>
            <p:ph type="title"/>
          </p:nvPr>
        </p:nvSpPr>
        <p:spPr/>
        <p:txBody>
          <a:bodyPr/>
          <a:lstStyle/>
          <a:p>
            <a:r>
              <a:rPr lang="en-US" dirty="0"/>
              <a:t>Some basics – Money Out</a:t>
            </a:r>
          </a:p>
        </p:txBody>
      </p:sp>
      <p:sp>
        <p:nvSpPr>
          <p:cNvPr id="4" name="Date Placeholder 3">
            <a:extLst>
              <a:ext uri="{FF2B5EF4-FFF2-40B4-BE49-F238E27FC236}">
                <a16:creationId xmlns:a16="http://schemas.microsoft.com/office/drawing/2014/main" id="{4FD3653F-0031-72A7-BE5E-FBE43846FEDF}"/>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6F036BF7-4F2B-55C7-3B57-7E7DA4F640EB}"/>
              </a:ext>
            </a:extLst>
          </p:cNvPr>
          <p:cNvSpPr>
            <a:spLocks noGrp="1"/>
          </p:cNvSpPr>
          <p:nvPr>
            <p:ph type="sldNum" sz="quarter" idx="12"/>
          </p:nvPr>
        </p:nvSpPr>
        <p:spPr/>
        <p:txBody>
          <a:bodyPr/>
          <a:lstStyle/>
          <a:p>
            <a:fld id="{37290FF7-652B-4475-AEAB-8B1A5D23AE09}" type="slidenum">
              <a:rPr lang="en-US" smtClean="0"/>
              <a:t>5</a:t>
            </a:fld>
            <a:endParaRPr lang="en-US"/>
          </a:p>
        </p:txBody>
      </p:sp>
      <p:sp>
        <p:nvSpPr>
          <p:cNvPr id="6" name="Footer Placeholder 5">
            <a:extLst>
              <a:ext uri="{FF2B5EF4-FFF2-40B4-BE49-F238E27FC236}">
                <a16:creationId xmlns:a16="http://schemas.microsoft.com/office/drawing/2014/main" id="{15F3FBC3-D4FE-BEB3-AB7A-7492A8FA17CE}"/>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E035159F-FE85-A9D1-F793-54045BA0B5B5}"/>
              </a:ext>
            </a:extLst>
          </p:cNvPr>
          <p:cNvSpPr txBox="1"/>
          <p:nvPr/>
        </p:nvSpPr>
        <p:spPr>
          <a:xfrm>
            <a:off x="514928" y="1633365"/>
            <a:ext cx="8114144" cy="1077218"/>
          </a:xfrm>
          <a:prstGeom prst="rect">
            <a:avLst/>
          </a:prstGeom>
          <a:noFill/>
        </p:spPr>
        <p:txBody>
          <a:bodyPr wrap="none" rtlCol="0">
            <a:spAutoFit/>
          </a:bodyPr>
          <a:lstStyle/>
          <a:p>
            <a:r>
              <a:rPr lang="en-US" sz="3200" b="1" dirty="0"/>
              <a:t>Monthly Expense= Fixed Costs + Variable Costs</a:t>
            </a:r>
          </a:p>
          <a:p>
            <a:endParaRPr lang="en-US" sz="3200" b="1" dirty="0"/>
          </a:p>
        </p:txBody>
      </p:sp>
      <p:sp>
        <p:nvSpPr>
          <p:cNvPr id="3" name="TextBox 2">
            <a:extLst>
              <a:ext uri="{FF2B5EF4-FFF2-40B4-BE49-F238E27FC236}">
                <a16:creationId xmlns:a16="http://schemas.microsoft.com/office/drawing/2014/main" id="{C3EB8431-DBA2-01F4-CA98-46A6A8353B08}"/>
              </a:ext>
            </a:extLst>
          </p:cNvPr>
          <p:cNvSpPr txBox="1"/>
          <p:nvPr/>
        </p:nvSpPr>
        <p:spPr>
          <a:xfrm>
            <a:off x="342900" y="2448286"/>
            <a:ext cx="7946791" cy="1477328"/>
          </a:xfrm>
          <a:prstGeom prst="rect">
            <a:avLst/>
          </a:prstGeom>
          <a:noFill/>
        </p:spPr>
        <p:txBody>
          <a:bodyPr wrap="none" rtlCol="0">
            <a:spAutoFit/>
          </a:bodyPr>
          <a:lstStyle/>
          <a:p>
            <a:r>
              <a:rPr lang="en-US" dirty="0"/>
              <a:t>Fixed Costs – Stationary Expenses Incurred (Condo HOA Fees, Internet, </a:t>
            </a:r>
            <a:r>
              <a:rPr lang="en-US" dirty="0" err="1"/>
              <a:t>etc</a:t>
            </a:r>
            <a:r>
              <a:rPr lang="en-US" dirty="0"/>
              <a:t>)</a:t>
            </a:r>
          </a:p>
          <a:p>
            <a:endParaRPr lang="en-US" dirty="0"/>
          </a:p>
          <a:p>
            <a:r>
              <a:rPr lang="en-US" dirty="0"/>
              <a:t>Variable Costs – Costs that fluctuate based on season, occupancy</a:t>
            </a:r>
          </a:p>
          <a:p>
            <a:r>
              <a:rPr lang="en-US" dirty="0"/>
              <a:t>	The more nights your property is rented the more expenses are incurred.</a:t>
            </a:r>
          </a:p>
          <a:p>
            <a:r>
              <a:rPr lang="en-US" dirty="0"/>
              <a:t>	water, electricity, supplies like paper towels &amp; cleaning</a:t>
            </a:r>
          </a:p>
        </p:txBody>
      </p:sp>
      <p:sp>
        <p:nvSpPr>
          <p:cNvPr id="8" name="TextBox 7">
            <a:extLst>
              <a:ext uri="{FF2B5EF4-FFF2-40B4-BE49-F238E27FC236}">
                <a16:creationId xmlns:a16="http://schemas.microsoft.com/office/drawing/2014/main" id="{30248950-8B10-8263-34A8-3028D2931C50}"/>
              </a:ext>
            </a:extLst>
          </p:cNvPr>
          <p:cNvSpPr txBox="1"/>
          <p:nvPr/>
        </p:nvSpPr>
        <p:spPr>
          <a:xfrm>
            <a:off x="342899" y="4222898"/>
            <a:ext cx="4586961" cy="2031325"/>
          </a:xfrm>
          <a:prstGeom prst="rect">
            <a:avLst/>
          </a:prstGeom>
          <a:noFill/>
        </p:spPr>
        <p:txBody>
          <a:bodyPr wrap="none" rtlCol="0">
            <a:spAutoFit/>
          </a:bodyPr>
          <a:lstStyle/>
          <a:p>
            <a:r>
              <a:rPr lang="en-US" u="sng" dirty="0"/>
              <a:t>October Results</a:t>
            </a:r>
          </a:p>
          <a:p>
            <a:r>
              <a:rPr lang="en-US" dirty="0"/>
              <a:t>Fixed Cost = $500 HOA + $65 Internet = $565</a:t>
            </a:r>
          </a:p>
          <a:p>
            <a:r>
              <a:rPr lang="en-US" dirty="0"/>
              <a:t>Var. Cost = $1173</a:t>
            </a:r>
          </a:p>
          <a:p>
            <a:endParaRPr lang="en-US" dirty="0"/>
          </a:p>
          <a:p>
            <a:r>
              <a:rPr lang="en-US" dirty="0"/>
              <a:t>Monthly Expense October = 565+1173 = $1738</a:t>
            </a:r>
          </a:p>
          <a:p>
            <a:endParaRPr lang="en-US" dirty="0"/>
          </a:p>
          <a:p>
            <a:endParaRPr lang="en-US" dirty="0"/>
          </a:p>
        </p:txBody>
      </p:sp>
    </p:spTree>
    <p:extLst>
      <p:ext uri="{BB962C8B-B14F-4D97-AF65-F5344CB8AC3E}">
        <p14:creationId xmlns:p14="http://schemas.microsoft.com/office/powerpoint/2010/main" val="39720094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6D16C-1585-0879-1358-0F88D43F4A89}"/>
              </a:ext>
            </a:extLst>
          </p:cNvPr>
          <p:cNvSpPr>
            <a:spLocks noGrp="1"/>
          </p:cNvSpPr>
          <p:nvPr>
            <p:ph type="title"/>
          </p:nvPr>
        </p:nvSpPr>
        <p:spPr/>
        <p:txBody>
          <a:bodyPr/>
          <a:lstStyle/>
          <a:p>
            <a:r>
              <a:rPr lang="en-US" dirty="0"/>
              <a:t>More on Variable Costs</a:t>
            </a:r>
          </a:p>
        </p:txBody>
      </p:sp>
      <p:sp>
        <p:nvSpPr>
          <p:cNvPr id="3" name="Content Placeholder 2">
            <a:extLst>
              <a:ext uri="{FF2B5EF4-FFF2-40B4-BE49-F238E27FC236}">
                <a16:creationId xmlns:a16="http://schemas.microsoft.com/office/drawing/2014/main" id="{6E18F8DE-F2DF-42F2-AC7D-A9F115909FC8}"/>
              </a:ext>
            </a:extLst>
          </p:cNvPr>
          <p:cNvSpPr>
            <a:spLocks noGrp="1"/>
          </p:cNvSpPr>
          <p:nvPr>
            <p:ph idx="1"/>
          </p:nvPr>
        </p:nvSpPr>
        <p:spPr>
          <a:xfrm>
            <a:off x="628650" y="1225651"/>
            <a:ext cx="7886700" cy="931766"/>
          </a:xfrm>
        </p:spPr>
        <p:txBody>
          <a:bodyPr/>
          <a:lstStyle/>
          <a:p>
            <a:pPr marL="0" indent="0">
              <a:buNone/>
            </a:pPr>
            <a:r>
              <a:rPr lang="en-US" dirty="0"/>
              <a:t>Variable costs are not always linear.  The more renters the cheaper the expense may become.</a:t>
            </a:r>
          </a:p>
        </p:txBody>
      </p:sp>
      <p:sp>
        <p:nvSpPr>
          <p:cNvPr id="4" name="Date Placeholder 3">
            <a:extLst>
              <a:ext uri="{FF2B5EF4-FFF2-40B4-BE49-F238E27FC236}">
                <a16:creationId xmlns:a16="http://schemas.microsoft.com/office/drawing/2014/main" id="{8CE80968-0F75-4C44-8212-04EA0729FE04}"/>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140DD6A5-EFDE-2DDB-2736-E784E65EDA69}"/>
              </a:ext>
            </a:extLst>
          </p:cNvPr>
          <p:cNvSpPr>
            <a:spLocks noGrp="1"/>
          </p:cNvSpPr>
          <p:nvPr>
            <p:ph type="sldNum" sz="quarter" idx="12"/>
          </p:nvPr>
        </p:nvSpPr>
        <p:spPr/>
        <p:txBody>
          <a:bodyPr/>
          <a:lstStyle/>
          <a:p>
            <a:fld id="{37290FF7-652B-4475-AEAB-8B1A5D23AE09}" type="slidenum">
              <a:rPr lang="en-US" smtClean="0"/>
              <a:t>6</a:t>
            </a:fld>
            <a:endParaRPr lang="en-US"/>
          </a:p>
        </p:txBody>
      </p:sp>
      <p:sp>
        <p:nvSpPr>
          <p:cNvPr id="6" name="Footer Placeholder 5">
            <a:extLst>
              <a:ext uri="{FF2B5EF4-FFF2-40B4-BE49-F238E27FC236}">
                <a16:creationId xmlns:a16="http://schemas.microsoft.com/office/drawing/2014/main" id="{E141A5B5-556D-3046-B20F-22996CFD053F}"/>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5412EDA5-4C64-EEAD-59F2-CFFF08C45FF1}"/>
              </a:ext>
            </a:extLst>
          </p:cNvPr>
          <p:cNvGraphicFramePr>
            <a:graphicFrameLocks noGrp="1"/>
          </p:cNvGraphicFramePr>
          <p:nvPr>
            <p:extLst>
              <p:ext uri="{D42A27DB-BD31-4B8C-83A1-F6EECF244321}">
                <p14:modId xmlns:p14="http://schemas.microsoft.com/office/powerpoint/2010/main" val="2195605349"/>
              </p:ext>
            </p:extLst>
          </p:nvPr>
        </p:nvGraphicFramePr>
        <p:xfrm>
          <a:off x="1524000" y="2305505"/>
          <a:ext cx="6096000" cy="1615440"/>
        </p:xfrm>
        <a:graphic>
          <a:graphicData uri="http://schemas.openxmlformats.org/drawingml/2006/table">
            <a:tbl>
              <a:tblPr firstRow="1" bandRow="1">
                <a:tableStyleId>{21E4AEA4-8DFA-4A89-87EB-49C32662AFE0}</a:tableStyleId>
              </a:tblPr>
              <a:tblGrid>
                <a:gridCol w="2032000">
                  <a:extLst>
                    <a:ext uri="{9D8B030D-6E8A-4147-A177-3AD203B41FA5}">
                      <a16:colId xmlns:a16="http://schemas.microsoft.com/office/drawing/2014/main" val="3276326157"/>
                    </a:ext>
                  </a:extLst>
                </a:gridCol>
                <a:gridCol w="2032000">
                  <a:extLst>
                    <a:ext uri="{9D8B030D-6E8A-4147-A177-3AD203B41FA5}">
                      <a16:colId xmlns:a16="http://schemas.microsoft.com/office/drawing/2014/main" val="427378543"/>
                    </a:ext>
                  </a:extLst>
                </a:gridCol>
                <a:gridCol w="2032000">
                  <a:extLst>
                    <a:ext uri="{9D8B030D-6E8A-4147-A177-3AD203B41FA5}">
                      <a16:colId xmlns:a16="http://schemas.microsoft.com/office/drawing/2014/main" val="2116711455"/>
                    </a:ext>
                  </a:extLst>
                </a:gridCol>
              </a:tblGrid>
              <a:tr h="370840">
                <a:tc>
                  <a:txBody>
                    <a:bodyPr/>
                    <a:lstStyle/>
                    <a:p>
                      <a:r>
                        <a:rPr lang="en-US" dirty="0"/>
                        <a:t>Nights Occupied</a:t>
                      </a:r>
                    </a:p>
                  </a:txBody>
                  <a:tcPr/>
                </a:tc>
                <a:tc>
                  <a:txBody>
                    <a:bodyPr/>
                    <a:lstStyle/>
                    <a:p>
                      <a:r>
                        <a:rPr lang="en-US" dirty="0"/>
                        <a:t>Number of Renters in Month</a:t>
                      </a:r>
                    </a:p>
                  </a:txBody>
                  <a:tcPr/>
                </a:tc>
                <a:tc>
                  <a:txBody>
                    <a:bodyPr/>
                    <a:lstStyle/>
                    <a:p>
                      <a:r>
                        <a:rPr lang="en-US" dirty="0"/>
                        <a:t>Cleaning Costs</a:t>
                      </a:r>
                    </a:p>
                  </a:txBody>
                  <a:tcPr/>
                </a:tc>
                <a:extLst>
                  <a:ext uri="{0D108BD9-81ED-4DB2-BD59-A6C34878D82A}">
                    <a16:rowId xmlns:a16="http://schemas.microsoft.com/office/drawing/2014/main" val="3648212528"/>
                  </a:ext>
                </a:extLst>
              </a:tr>
              <a:tr h="370840">
                <a:tc>
                  <a:txBody>
                    <a:bodyPr/>
                    <a:lstStyle/>
                    <a:p>
                      <a:r>
                        <a:rPr lang="en-US" dirty="0"/>
                        <a:t>6</a:t>
                      </a:r>
                    </a:p>
                  </a:txBody>
                  <a:tcPr/>
                </a:tc>
                <a:tc>
                  <a:txBody>
                    <a:bodyPr/>
                    <a:lstStyle/>
                    <a:p>
                      <a:r>
                        <a:rPr lang="en-US" dirty="0"/>
                        <a:t>1</a:t>
                      </a:r>
                    </a:p>
                  </a:txBody>
                  <a:tcPr/>
                </a:tc>
                <a:tc>
                  <a:txBody>
                    <a:bodyPr/>
                    <a:lstStyle/>
                    <a:p>
                      <a:r>
                        <a:rPr lang="en-US" dirty="0"/>
                        <a:t>$110</a:t>
                      </a:r>
                    </a:p>
                  </a:txBody>
                  <a:tcPr/>
                </a:tc>
                <a:extLst>
                  <a:ext uri="{0D108BD9-81ED-4DB2-BD59-A6C34878D82A}">
                    <a16:rowId xmlns:a16="http://schemas.microsoft.com/office/drawing/2014/main" val="2100491606"/>
                  </a:ext>
                </a:extLst>
              </a:tr>
              <a:tr h="370840">
                <a:tc>
                  <a:txBody>
                    <a:bodyPr/>
                    <a:lstStyle/>
                    <a:p>
                      <a:r>
                        <a:rPr lang="en-US" dirty="0"/>
                        <a:t>12</a:t>
                      </a:r>
                    </a:p>
                  </a:txBody>
                  <a:tcPr/>
                </a:tc>
                <a:tc>
                  <a:txBody>
                    <a:bodyPr/>
                    <a:lstStyle/>
                    <a:p>
                      <a:r>
                        <a:rPr lang="en-US" dirty="0"/>
                        <a:t>2</a:t>
                      </a:r>
                    </a:p>
                  </a:txBody>
                  <a:tcPr/>
                </a:tc>
                <a:tc>
                  <a:txBody>
                    <a:bodyPr/>
                    <a:lstStyle/>
                    <a:p>
                      <a:r>
                        <a:rPr lang="en-US" dirty="0"/>
                        <a:t>$95</a:t>
                      </a:r>
                    </a:p>
                  </a:txBody>
                  <a:tcPr/>
                </a:tc>
                <a:extLst>
                  <a:ext uri="{0D108BD9-81ED-4DB2-BD59-A6C34878D82A}">
                    <a16:rowId xmlns:a16="http://schemas.microsoft.com/office/drawing/2014/main" val="3179164178"/>
                  </a:ext>
                </a:extLst>
              </a:tr>
              <a:tr h="370840">
                <a:tc>
                  <a:txBody>
                    <a:bodyPr/>
                    <a:lstStyle/>
                    <a:p>
                      <a:r>
                        <a:rPr lang="en-US" dirty="0"/>
                        <a:t>18</a:t>
                      </a:r>
                    </a:p>
                  </a:txBody>
                  <a:tcPr/>
                </a:tc>
                <a:tc>
                  <a:txBody>
                    <a:bodyPr/>
                    <a:lstStyle/>
                    <a:p>
                      <a:r>
                        <a:rPr lang="en-US" dirty="0"/>
                        <a:t>3</a:t>
                      </a:r>
                    </a:p>
                  </a:txBody>
                  <a:tcPr/>
                </a:tc>
                <a:tc>
                  <a:txBody>
                    <a:bodyPr/>
                    <a:lstStyle/>
                    <a:p>
                      <a:r>
                        <a:rPr lang="en-US" dirty="0"/>
                        <a:t>$80</a:t>
                      </a:r>
                    </a:p>
                  </a:txBody>
                  <a:tcPr/>
                </a:tc>
                <a:extLst>
                  <a:ext uri="{0D108BD9-81ED-4DB2-BD59-A6C34878D82A}">
                    <a16:rowId xmlns:a16="http://schemas.microsoft.com/office/drawing/2014/main" val="2506611167"/>
                  </a:ext>
                </a:extLst>
              </a:tr>
            </a:tbl>
          </a:graphicData>
        </a:graphic>
      </p:graphicFrame>
      <p:sp>
        <p:nvSpPr>
          <p:cNvPr id="8" name="Content Placeholder 2">
            <a:extLst>
              <a:ext uri="{FF2B5EF4-FFF2-40B4-BE49-F238E27FC236}">
                <a16:creationId xmlns:a16="http://schemas.microsoft.com/office/drawing/2014/main" id="{20E04304-1362-44E3-4297-2B68A0F4EA4D}"/>
              </a:ext>
            </a:extLst>
          </p:cNvPr>
          <p:cNvSpPr txBox="1">
            <a:spLocks/>
          </p:cNvSpPr>
          <p:nvPr/>
        </p:nvSpPr>
        <p:spPr>
          <a:xfrm>
            <a:off x="628650" y="4864201"/>
            <a:ext cx="7886700" cy="931766"/>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en-US" dirty="0"/>
              <a:t>When a month only has one renter, you pay the cleaning people once.</a:t>
            </a:r>
          </a:p>
          <a:p>
            <a:pPr marL="0" indent="0">
              <a:buFont typeface="Arial" panose="020B0604020202020204" pitchFamily="34" charset="0"/>
              <a:buNone/>
            </a:pPr>
            <a:r>
              <a:rPr lang="en-US" dirty="0"/>
              <a:t>When you have 2 renters, you need them twice but negotiate a discount.</a:t>
            </a:r>
          </a:p>
          <a:p>
            <a:pPr marL="0" indent="0">
              <a:buFont typeface="Arial" panose="020B0604020202020204" pitchFamily="34" charset="0"/>
              <a:buNone/>
            </a:pPr>
            <a:r>
              <a:rPr lang="en-US" dirty="0"/>
              <a:t>When you have 3 renters, the discount increases more than the first discount.</a:t>
            </a:r>
          </a:p>
        </p:txBody>
      </p:sp>
    </p:spTree>
    <p:extLst>
      <p:ext uri="{BB962C8B-B14F-4D97-AF65-F5344CB8AC3E}">
        <p14:creationId xmlns:p14="http://schemas.microsoft.com/office/powerpoint/2010/main" val="8759529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2D2BB-34C5-E6D3-1570-BD76078C57C7}"/>
              </a:ext>
            </a:extLst>
          </p:cNvPr>
          <p:cNvSpPr>
            <a:spLocks noGrp="1"/>
          </p:cNvSpPr>
          <p:nvPr>
            <p:ph type="title"/>
          </p:nvPr>
        </p:nvSpPr>
        <p:spPr>
          <a:xfrm>
            <a:off x="257175" y="365128"/>
            <a:ext cx="8772525" cy="591477"/>
          </a:xfrm>
        </p:spPr>
        <p:txBody>
          <a:bodyPr/>
          <a:lstStyle/>
          <a:p>
            <a:r>
              <a:rPr lang="en-US" sz="3200" dirty="0"/>
              <a:t>Variable cleaning cost per renter may decrease but…</a:t>
            </a:r>
          </a:p>
        </p:txBody>
      </p:sp>
      <p:sp>
        <p:nvSpPr>
          <p:cNvPr id="4" name="Date Placeholder 3">
            <a:extLst>
              <a:ext uri="{FF2B5EF4-FFF2-40B4-BE49-F238E27FC236}">
                <a16:creationId xmlns:a16="http://schemas.microsoft.com/office/drawing/2014/main" id="{84CF4510-FA3C-A807-AAC8-13C8DAE74725}"/>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F95A0F69-C370-B929-F10E-23261EFB4BD2}"/>
              </a:ext>
            </a:extLst>
          </p:cNvPr>
          <p:cNvSpPr>
            <a:spLocks noGrp="1"/>
          </p:cNvSpPr>
          <p:nvPr>
            <p:ph type="sldNum" sz="quarter" idx="12"/>
          </p:nvPr>
        </p:nvSpPr>
        <p:spPr/>
        <p:txBody>
          <a:bodyPr/>
          <a:lstStyle/>
          <a:p>
            <a:fld id="{37290FF7-652B-4475-AEAB-8B1A5D23AE09}" type="slidenum">
              <a:rPr lang="en-US" smtClean="0"/>
              <a:t>7</a:t>
            </a:fld>
            <a:endParaRPr lang="en-US"/>
          </a:p>
        </p:txBody>
      </p:sp>
      <p:sp>
        <p:nvSpPr>
          <p:cNvPr id="6" name="Footer Placeholder 5">
            <a:extLst>
              <a:ext uri="{FF2B5EF4-FFF2-40B4-BE49-F238E27FC236}">
                <a16:creationId xmlns:a16="http://schemas.microsoft.com/office/drawing/2014/main" id="{4CD51AAE-4758-5CA7-9F23-F44DC681EA9C}"/>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0E7C8297-79F4-BAA2-CB04-AD12CBEEF062}"/>
              </a:ext>
            </a:extLst>
          </p:cNvPr>
          <p:cNvGraphicFramePr>
            <a:graphicFrameLocks noGrp="1"/>
          </p:cNvGraphicFramePr>
          <p:nvPr>
            <p:extLst>
              <p:ext uri="{D42A27DB-BD31-4B8C-83A1-F6EECF244321}">
                <p14:modId xmlns:p14="http://schemas.microsoft.com/office/powerpoint/2010/main" val="3797355932"/>
              </p:ext>
            </p:extLst>
          </p:nvPr>
        </p:nvGraphicFramePr>
        <p:xfrm>
          <a:off x="1524000" y="2305505"/>
          <a:ext cx="6096000" cy="1615440"/>
        </p:xfrm>
        <a:graphic>
          <a:graphicData uri="http://schemas.openxmlformats.org/drawingml/2006/table">
            <a:tbl>
              <a:tblPr firstRow="1" bandRow="1">
                <a:tableStyleId>{21E4AEA4-8DFA-4A89-87EB-49C32662AFE0}</a:tableStyleId>
              </a:tblPr>
              <a:tblGrid>
                <a:gridCol w="1524000">
                  <a:extLst>
                    <a:ext uri="{9D8B030D-6E8A-4147-A177-3AD203B41FA5}">
                      <a16:colId xmlns:a16="http://schemas.microsoft.com/office/drawing/2014/main" val="3276326157"/>
                    </a:ext>
                  </a:extLst>
                </a:gridCol>
                <a:gridCol w="1524000">
                  <a:extLst>
                    <a:ext uri="{9D8B030D-6E8A-4147-A177-3AD203B41FA5}">
                      <a16:colId xmlns:a16="http://schemas.microsoft.com/office/drawing/2014/main" val="427378543"/>
                    </a:ext>
                  </a:extLst>
                </a:gridCol>
                <a:gridCol w="1524000">
                  <a:extLst>
                    <a:ext uri="{9D8B030D-6E8A-4147-A177-3AD203B41FA5}">
                      <a16:colId xmlns:a16="http://schemas.microsoft.com/office/drawing/2014/main" val="2116711455"/>
                    </a:ext>
                  </a:extLst>
                </a:gridCol>
                <a:gridCol w="1524000">
                  <a:extLst>
                    <a:ext uri="{9D8B030D-6E8A-4147-A177-3AD203B41FA5}">
                      <a16:colId xmlns:a16="http://schemas.microsoft.com/office/drawing/2014/main" val="2392556392"/>
                    </a:ext>
                  </a:extLst>
                </a:gridCol>
              </a:tblGrid>
              <a:tr h="370840">
                <a:tc>
                  <a:txBody>
                    <a:bodyPr/>
                    <a:lstStyle/>
                    <a:p>
                      <a:r>
                        <a:rPr lang="en-US" dirty="0"/>
                        <a:t>Nights Occupied</a:t>
                      </a:r>
                    </a:p>
                  </a:txBody>
                  <a:tcPr/>
                </a:tc>
                <a:tc>
                  <a:txBody>
                    <a:bodyPr/>
                    <a:lstStyle/>
                    <a:p>
                      <a:r>
                        <a:rPr lang="en-US" dirty="0"/>
                        <a:t>Number of Renters in Month</a:t>
                      </a:r>
                    </a:p>
                  </a:txBody>
                  <a:tcPr/>
                </a:tc>
                <a:tc>
                  <a:txBody>
                    <a:bodyPr/>
                    <a:lstStyle/>
                    <a:p>
                      <a:r>
                        <a:rPr lang="en-US" dirty="0"/>
                        <a:t>Cleaning Costs</a:t>
                      </a:r>
                    </a:p>
                  </a:txBody>
                  <a:tcPr/>
                </a:tc>
                <a:tc>
                  <a:txBody>
                    <a:bodyPr/>
                    <a:lstStyle/>
                    <a:p>
                      <a:r>
                        <a:rPr lang="en-US" dirty="0"/>
                        <a:t>Total Monthly Cleaning Cost</a:t>
                      </a:r>
                    </a:p>
                  </a:txBody>
                  <a:tcPr>
                    <a:solidFill>
                      <a:schemeClr val="accent1"/>
                    </a:solidFill>
                  </a:tcPr>
                </a:tc>
                <a:extLst>
                  <a:ext uri="{0D108BD9-81ED-4DB2-BD59-A6C34878D82A}">
                    <a16:rowId xmlns:a16="http://schemas.microsoft.com/office/drawing/2014/main" val="3648212528"/>
                  </a:ext>
                </a:extLst>
              </a:tr>
              <a:tr h="370840">
                <a:tc>
                  <a:txBody>
                    <a:bodyPr/>
                    <a:lstStyle/>
                    <a:p>
                      <a:r>
                        <a:rPr lang="en-US" dirty="0"/>
                        <a:t>6</a:t>
                      </a:r>
                    </a:p>
                  </a:txBody>
                  <a:tcPr/>
                </a:tc>
                <a:tc>
                  <a:txBody>
                    <a:bodyPr/>
                    <a:lstStyle/>
                    <a:p>
                      <a:r>
                        <a:rPr lang="en-US" dirty="0"/>
                        <a:t>1</a:t>
                      </a:r>
                    </a:p>
                  </a:txBody>
                  <a:tcPr/>
                </a:tc>
                <a:tc>
                  <a:txBody>
                    <a:bodyPr/>
                    <a:lstStyle/>
                    <a:p>
                      <a:r>
                        <a:rPr lang="en-US" dirty="0"/>
                        <a:t>$110</a:t>
                      </a:r>
                    </a:p>
                  </a:txBody>
                  <a:tcPr/>
                </a:tc>
                <a:tc>
                  <a:txBody>
                    <a:bodyPr/>
                    <a:lstStyle/>
                    <a:p>
                      <a:r>
                        <a:rPr lang="en-US" dirty="0">
                          <a:solidFill>
                            <a:schemeClr val="bg1"/>
                          </a:solidFill>
                        </a:rPr>
                        <a:t>$110</a:t>
                      </a:r>
                    </a:p>
                  </a:txBody>
                  <a:tcPr>
                    <a:solidFill>
                      <a:schemeClr val="accent1"/>
                    </a:solidFill>
                  </a:tcPr>
                </a:tc>
                <a:extLst>
                  <a:ext uri="{0D108BD9-81ED-4DB2-BD59-A6C34878D82A}">
                    <a16:rowId xmlns:a16="http://schemas.microsoft.com/office/drawing/2014/main" val="2100491606"/>
                  </a:ext>
                </a:extLst>
              </a:tr>
              <a:tr h="370840">
                <a:tc>
                  <a:txBody>
                    <a:bodyPr/>
                    <a:lstStyle/>
                    <a:p>
                      <a:r>
                        <a:rPr lang="en-US" dirty="0"/>
                        <a:t>12</a:t>
                      </a:r>
                    </a:p>
                  </a:txBody>
                  <a:tcPr/>
                </a:tc>
                <a:tc>
                  <a:txBody>
                    <a:bodyPr/>
                    <a:lstStyle/>
                    <a:p>
                      <a:r>
                        <a:rPr lang="en-US" dirty="0"/>
                        <a:t>2</a:t>
                      </a:r>
                    </a:p>
                  </a:txBody>
                  <a:tcPr/>
                </a:tc>
                <a:tc>
                  <a:txBody>
                    <a:bodyPr/>
                    <a:lstStyle/>
                    <a:p>
                      <a:r>
                        <a:rPr lang="en-US" dirty="0"/>
                        <a:t>$95</a:t>
                      </a:r>
                    </a:p>
                  </a:txBody>
                  <a:tcPr/>
                </a:tc>
                <a:tc>
                  <a:txBody>
                    <a:bodyPr/>
                    <a:lstStyle/>
                    <a:p>
                      <a:r>
                        <a:rPr lang="en-US" dirty="0">
                          <a:solidFill>
                            <a:schemeClr val="bg1"/>
                          </a:solidFill>
                        </a:rPr>
                        <a:t>$190 (2*95)</a:t>
                      </a:r>
                    </a:p>
                  </a:txBody>
                  <a:tcPr>
                    <a:solidFill>
                      <a:schemeClr val="accent1"/>
                    </a:solidFill>
                  </a:tcPr>
                </a:tc>
                <a:extLst>
                  <a:ext uri="{0D108BD9-81ED-4DB2-BD59-A6C34878D82A}">
                    <a16:rowId xmlns:a16="http://schemas.microsoft.com/office/drawing/2014/main" val="3179164178"/>
                  </a:ext>
                </a:extLst>
              </a:tr>
              <a:tr h="370840">
                <a:tc>
                  <a:txBody>
                    <a:bodyPr/>
                    <a:lstStyle/>
                    <a:p>
                      <a:r>
                        <a:rPr lang="en-US" dirty="0"/>
                        <a:t>18</a:t>
                      </a:r>
                    </a:p>
                  </a:txBody>
                  <a:tcPr/>
                </a:tc>
                <a:tc>
                  <a:txBody>
                    <a:bodyPr/>
                    <a:lstStyle/>
                    <a:p>
                      <a:r>
                        <a:rPr lang="en-US" dirty="0"/>
                        <a:t>3</a:t>
                      </a:r>
                    </a:p>
                  </a:txBody>
                  <a:tcPr/>
                </a:tc>
                <a:tc>
                  <a:txBody>
                    <a:bodyPr/>
                    <a:lstStyle/>
                    <a:p>
                      <a:r>
                        <a:rPr lang="en-US" dirty="0"/>
                        <a:t>$80</a:t>
                      </a:r>
                    </a:p>
                  </a:txBody>
                  <a:tcPr/>
                </a:tc>
                <a:tc>
                  <a:txBody>
                    <a:bodyPr/>
                    <a:lstStyle/>
                    <a:p>
                      <a:r>
                        <a:rPr lang="en-US" dirty="0">
                          <a:solidFill>
                            <a:schemeClr val="bg1"/>
                          </a:solidFill>
                        </a:rPr>
                        <a:t>$240(3*80)</a:t>
                      </a:r>
                    </a:p>
                  </a:txBody>
                  <a:tcPr>
                    <a:solidFill>
                      <a:schemeClr val="accent1"/>
                    </a:solidFill>
                  </a:tcPr>
                </a:tc>
                <a:extLst>
                  <a:ext uri="{0D108BD9-81ED-4DB2-BD59-A6C34878D82A}">
                    <a16:rowId xmlns:a16="http://schemas.microsoft.com/office/drawing/2014/main" val="2506611167"/>
                  </a:ext>
                </a:extLst>
              </a:tr>
            </a:tbl>
          </a:graphicData>
        </a:graphic>
      </p:graphicFrame>
      <p:sp>
        <p:nvSpPr>
          <p:cNvPr id="8" name="Content Placeholder 2">
            <a:extLst>
              <a:ext uri="{FF2B5EF4-FFF2-40B4-BE49-F238E27FC236}">
                <a16:creationId xmlns:a16="http://schemas.microsoft.com/office/drawing/2014/main" id="{06A2803F-27DE-F525-FA8A-E452B538D7EC}"/>
              </a:ext>
            </a:extLst>
          </p:cNvPr>
          <p:cNvSpPr txBox="1">
            <a:spLocks/>
          </p:cNvSpPr>
          <p:nvPr/>
        </p:nvSpPr>
        <p:spPr>
          <a:xfrm>
            <a:off x="628650" y="4864201"/>
            <a:ext cx="7886700" cy="931766"/>
          </a:xfrm>
          <a:prstGeom prst="rect">
            <a:avLst/>
          </a:prstGeom>
        </p:spPr>
        <p:txBody>
          <a:bodyPr vert="horz" lIns="91440" tIns="45720" rIns="91440" bIns="45720" rtlCol="0">
            <a:normAutofit fontScale="925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en-US" dirty="0"/>
              <a:t>Usually variable unit costs decrease but this can also cause other problems.  High usage drives down variable unit cost but increase wear on the property, and things wear out faster like repairing a fridge or replacing carpet.</a:t>
            </a:r>
          </a:p>
        </p:txBody>
      </p:sp>
    </p:spTree>
    <p:extLst>
      <p:ext uri="{BB962C8B-B14F-4D97-AF65-F5344CB8AC3E}">
        <p14:creationId xmlns:p14="http://schemas.microsoft.com/office/powerpoint/2010/main" val="29990325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5876F-310A-12C7-C883-4F33013F7C78}"/>
              </a:ext>
            </a:extLst>
          </p:cNvPr>
          <p:cNvSpPr>
            <a:spLocks noGrp="1"/>
          </p:cNvSpPr>
          <p:nvPr>
            <p:ph type="title"/>
          </p:nvPr>
        </p:nvSpPr>
        <p:spPr/>
        <p:txBody>
          <a:bodyPr/>
          <a:lstStyle/>
          <a:p>
            <a:r>
              <a:rPr lang="en-US" dirty="0"/>
              <a:t>Overall costs increases </a:t>
            </a:r>
          </a:p>
        </p:txBody>
      </p:sp>
      <p:sp>
        <p:nvSpPr>
          <p:cNvPr id="4" name="Date Placeholder 3">
            <a:extLst>
              <a:ext uri="{FF2B5EF4-FFF2-40B4-BE49-F238E27FC236}">
                <a16:creationId xmlns:a16="http://schemas.microsoft.com/office/drawing/2014/main" id="{4FD3653F-0031-72A7-BE5E-FBE43846FEDF}"/>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6F036BF7-4F2B-55C7-3B57-7E7DA4F640EB}"/>
              </a:ext>
            </a:extLst>
          </p:cNvPr>
          <p:cNvSpPr>
            <a:spLocks noGrp="1"/>
          </p:cNvSpPr>
          <p:nvPr>
            <p:ph type="sldNum" sz="quarter" idx="12"/>
          </p:nvPr>
        </p:nvSpPr>
        <p:spPr/>
        <p:txBody>
          <a:bodyPr/>
          <a:lstStyle/>
          <a:p>
            <a:fld id="{37290FF7-652B-4475-AEAB-8B1A5D23AE09}" type="slidenum">
              <a:rPr lang="en-US" smtClean="0"/>
              <a:t>8</a:t>
            </a:fld>
            <a:endParaRPr lang="en-US"/>
          </a:p>
        </p:txBody>
      </p:sp>
      <p:sp>
        <p:nvSpPr>
          <p:cNvPr id="6" name="Footer Placeholder 5">
            <a:extLst>
              <a:ext uri="{FF2B5EF4-FFF2-40B4-BE49-F238E27FC236}">
                <a16:creationId xmlns:a16="http://schemas.microsoft.com/office/drawing/2014/main" id="{15F3FBC3-D4FE-BEB3-AB7A-7492A8FA17CE}"/>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E035159F-FE85-A9D1-F793-54045BA0B5B5}"/>
              </a:ext>
            </a:extLst>
          </p:cNvPr>
          <p:cNvSpPr txBox="1"/>
          <p:nvPr/>
        </p:nvSpPr>
        <p:spPr>
          <a:xfrm>
            <a:off x="653011" y="1185858"/>
            <a:ext cx="4751878" cy="646331"/>
          </a:xfrm>
          <a:prstGeom prst="rect">
            <a:avLst/>
          </a:prstGeom>
          <a:noFill/>
        </p:spPr>
        <p:txBody>
          <a:bodyPr wrap="none" rtlCol="0">
            <a:spAutoFit/>
          </a:bodyPr>
          <a:lstStyle/>
          <a:p>
            <a:r>
              <a:rPr lang="en-US" dirty="0"/>
              <a:t>Expense of a property = fixed cost + variable cost</a:t>
            </a:r>
          </a:p>
          <a:p>
            <a:endParaRPr lang="en-US" dirty="0"/>
          </a:p>
        </p:txBody>
      </p:sp>
      <p:graphicFrame>
        <p:nvGraphicFramePr>
          <p:cNvPr id="8" name="Table 7">
            <a:extLst>
              <a:ext uri="{FF2B5EF4-FFF2-40B4-BE49-F238E27FC236}">
                <a16:creationId xmlns:a16="http://schemas.microsoft.com/office/drawing/2014/main" id="{36A49976-08E0-E628-E1E8-75BCCF44B875}"/>
              </a:ext>
            </a:extLst>
          </p:cNvPr>
          <p:cNvGraphicFramePr>
            <a:graphicFrameLocks noGrp="1"/>
          </p:cNvGraphicFramePr>
          <p:nvPr>
            <p:extLst>
              <p:ext uri="{D42A27DB-BD31-4B8C-83A1-F6EECF244321}">
                <p14:modId xmlns:p14="http://schemas.microsoft.com/office/powerpoint/2010/main" val="290316499"/>
              </p:ext>
            </p:extLst>
          </p:nvPr>
        </p:nvGraphicFramePr>
        <p:xfrm>
          <a:off x="1524000" y="1676845"/>
          <a:ext cx="6096000" cy="1615440"/>
        </p:xfrm>
        <a:graphic>
          <a:graphicData uri="http://schemas.openxmlformats.org/drawingml/2006/table">
            <a:tbl>
              <a:tblPr firstRow="1" bandRow="1">
                <a:tableStyleId>{21E4AEA4-8DFA-4A89-87EB-49C32662AFE0}</a:tableStyleId>
              </a:tblPr>
              <a:tblGrid>
                <a:gridCol w="1524000">
                  <a:extLst>
                    <a:ext uri="{9D8B030D-6E8A-4147-A177-3AD203B41FA5}">
                      <a16:colId xmlns:a16="http://schemas.microsoft.com/office/drawing/2014/main" val="3276326157"/>
                    </a:ext>
                  </a:extLst>
                </a:gridCol>
                <a:gridCol w="1524000">
                  <a:extLst>
                    <a:ext uri="{9D8B030D-6E8A-4147-A177-3AD203B41FA5}">
                      <a16:colId xmlns:a16="http://schemas.microsoft.com/office/drawing/2014/main" val="427378543"/>
                    </a:ext>
                  </a:extLst>
                </a:gridCol>
                <a:gridCol w="1524000">
                  <a:extLst>
                    <a:ext uri="{9D8B030D-6E8A-4147-A177-3AD203B41FA5}">
                      <a16:colId xmlns:a16="http://schemas.microsoft.com/office/drawing/2014/main" val="2116711455"/>
                    </a:ext>
                  </a:extLst>
                </a:gridCol>
                <a:gridCol w="1524000">
                  <a:extLst>
                    <a:ext uri="{9D8B030D-6E8A-4147-A177-3AD203B41FA5}">
                      <a16:colId xmlns:a16="http://schemas.microsoft.com/office/drawing/2014/main" val="2392556392"/>
                    </a:ext>
                  </a:extLst>
                </a:gridCol>
              </a:tblGrid>
              <a:tr h="370840">
                <a:tc>
                  <a:txBody>
                    <a:bodyPr/>
                    <a:lstStyle/>
                    <a:p>
                      <a:r>
                        <a:rPr lang="en-US" dirty="0"/>
                        <a:t>Nights Occupied</a:t>
                      </a:r>
                    </a:p>
                  </a:txBody>
                  <a:tcPr/>
                </a:tc>
                <a:tc>
                  <a:txBody>
                    <a:bodyPr/>
                    <a:lstStyle/>
                    <a:p>
                      <a:r>
                        <a:rPr lang="en-US" dirty="0"/>
                        <a:t>Number of Renters in Month</a:t>
                      </a:r>
                    </a:p>
                  </a:txBody>
                  <a:tcPr/>
                </a:tc>
                <a:tc>
                  <a:txBody>
                    <a:bodyPr/>
                    <a:lstStyle/>
                    <a:p>
                      <a:r>
                        <a:rPr lang="en-US" dirty="0"/>
                        <a:t>Cleaning Costs</a:t>
                      </a:r>
                    </a:p>
                  </a:txBody>
                  <a:tcPr/>
                </a:tc>
                <a:tc>
                  <a:txBody>
                    <a:bodyPr/>
                    <a:lstStyle/>
                    <a:p>
                      <a:r>
                        <a:rPr lang="en-US" dirty="0"/>
                        <a:t>Total Monthly Cleaning Cost</a:t>
                      </a:r>
                    </a:p>
                  </a:txBody>
                  <a:tcPr>
                    <a:solidFill>
                      <a:schemeClr val="accent1"/>
                    </a:solidFill>
                  </a:tcPr>
                </a:tc>
                <a:extLst>
                  <a:ext uri="{0D108BD9-81ED-4DB2-BD59-A6C34878D82A}">
                    <a16:rowId xmlns:a16="http://schemas.microsoft.com/office/drawing/2014/main" val="3648212528"/>
                  </a:ext>
                </a:extLst>
              </a:tr>
              <a:tr h="370840">
                <a:tc>
                  <a:txBody>
                    <a:bodyPr/>
                    <a:lstStyle/>
                    <a:p>
                      <a:r>
                        <a:rPr lang="en-US" dirty="0"/>
                        <a:t>6</a:t>
                      </a:r>
                    </a:p>
                  </a:txBody>
                  <a:tcPr/>
                </a:tc>
                <a:tc>
                  <a:txBody>
                    <a:bodyPr/>
                    <a:lstStyle/>
                    <a:p>
                      <a:r>
                        <a:rPr lang="en-US" dirty="0"/>
                        <a:t>1</a:t>
                      </a:r>
                    </a:p>
                  </a:txBody>
                  <a:tcPr/>
                </a:tc>
                <a:tc>
                  <a:txBody>
                    <a:bodyPr/>
                    <a:lstStyle/>
                    <a:p>
                      <a:r>
                        <a:rPr lang="en-US" dirty="0"/>
                        <a:t>$110</a:t>
                      </a:r>
                    </a:p>
                  </a:txBody>
                  <a:tcPr/>
                </a:tc>
                <a:tc>
                  <a:txBody>
                    <a:bodyPr/>
                    <a:lstStyle/>
                    <a:p>
                      <a:r>
                        <a:rPr lang="en-US" dirty="0">
                          <a:solidFill>
                            <a:schemeClr val="bg1"/>
                          </a:solidFill>
                        </a:rPr>
                        <a:t>$110</a:t>
                      </a:r>
                    </a:p>
                  </a:txBody>
                  <a:tcPr>
                    <a:solidFill>
                      <a:schemeClr val="accent1"/>
                    </a:solidFill>
                  </a:tcPr>
                </a:tc>
                <a:extLst>
                  <a:ext uri="{0D108BD9-81ED-4DB2-BD59-A6C34878D82A}">
                    <a16:rowId xmlns:a16="http://schemas.microsoft.com/office/drawing/2014/main" val="2100491606"/>
                  </a:ext>
                </a:extLst>
              </a:tr>
              <a:tr h="370840">
                <a:tc>
                  <a:txBody>
                    <a:bodyPr/>
                    <a:lstStyle/>
                    <a:p>
                      <a:r>
                        <a:rPr lang="en-US" dirty="0"/>
                        <a:t>12</a:t>
                      </a:r>
                    </a:p>
                  </a:txBody>
                  <a:tcPr/>
                </a:tc>
                <a:tc>
                  <a:txBody>
                    <a:bodyPr/>
                    <a:lstStyle/>
                    <a:p>
                      <a:r>
                        <a:rPr lang="en-US" dirty="0"/>
                        <a:t>2</a:t>
                      </a:r>
                    </a:p>
                  </a:txBody>
                  <a:tcPr/>
                </a:tc>
                <a:tc>
                  <a:txBody>
                    <a:bodyPr/>
                    <a:lstStyle/>
                    <a:p>
                      <a:r>
                        <a:rPr lang="en-US" dirty="0"/>
                        <a:t>$95</a:t>
                      </a:r>
                    </a:p>
                  </a:txBody>
                  <a:tcPr/>
                </a:tc>
                <a:tc>
                  <a:txBody>
                    <a:bodyPr/>
                    <a:lstStyle/>
                    <a:p>
                      <a:r>
                        <a:rPr lang="en-US" dirty="0">
                          <a:solidFill>
                            <a:schemeClr val="bg1"/>
                          </a:solidFill>
                        </a:rPr>
                        <a:t>$190 (2*95)</a:t>
                      </a:r>
                    </a:p>
                  </a:txBody>
                  <a:tcPr>
                    <a:solidFill>
                      <a:schemeClr val="accent1"/>
                    </a:solidFill>
                  </a:tcPr>
                </a:tc>
                <a:extLst>
                  <a:ext uri="{0D108BD9-81ED-4DB2-BD59-A6C34878D82A}">
                    <a16:rowId xmlns:a16="http://schemas.microsoft.com/office/drawing/2014/main" val="3179164178"/>
                  </a:ext>
                </a:extLst>
              </a:tr>
              <a:tr h="370840">
                <a:tc>
                  <a:txBody>
                    <a:bodyPr/>
                    <a:lstStyle/>
                    <a:p>
                      <a:r>
                        <a:rPr lang="en-US" dirty="0"/>
                        <a:t>18</a:t>
                      </a:r>
                    </a:p>
                  </a:txBody>
                  <a:tcPr/>
                </a:tc>
                <a:tc>
                  <a:txBody>
                    <a:bodyPr/>
                    <a:lstStyle/>
                    <a:p>
                      <a:r>
                        <a:rPr lang="en-US" dirty="0"/>
                        <a:t>3</a:t>
                      </a:r>
                    </a:p>
                  </a:txBody>
                  <a:tcPr/>
                </a:tc>
                <a:tc>
                  <a:txBody>
                    <a:bodyPr/>
                    <a:lstStyle/>
                    <a:p>
                      <a:r>
                        <a:rPr lang="en-US" dirty="0"/>
                        <a:t>$80</a:t>
                      </a:r>
                    </a:p>
                  </a:txBody>
                  <a:tcPr/>
                </a:tc>
                <a:tc>
                  <a:txBody>
                    <a:bodyPr/>
                    <a:lstStyle/>
                    <a:p>
                      <a:r>
                        <a:rPr lang="en-US" dirty="0">
                          <a:solidFill>
                            <a:schemeClr val="bg1"/>
                          </a:solidFill>
                        </a:rPr>
                        <a:t>$240(3*80)</a:t>
                      </a:r>
                    </a:p>
                  </a:txBody>
                  <a:tcPr>
                    <a:solidFill>
                      <a:schemeClr val="accent1"/>
                    </a:solidFill>
                  </a:tcPr>
                </a:tc>
                <a:extLst>
                  <a:ext uri="{0D108BD9-81ED-4DB2-BD59-A6C34878D82A}">
                    <a16:rowId xmlns:a16="http://schemas.microsoft.com/office/drawing/2014/main" val="2506611167"/>
                  </a:ext>
                </a:extLst>
              </a:tr>
            </a:tbl>
          </a:graphicData>
        </a:graphic>
      </p:graphicFrame>
      <p:sp>
        <p:nvSpPr>
          <p:cNvPr id="9" name="TextBox 8">
            <a:extLst>
              <a:ext uri="{FF2B5EF4-FFF2-40B4-BE49-F238E27FC236}">
                <a16:creationId xmlns:a16="http://schemas.microsoft.com/office/drawing/2014/main" id="{72E99866-8943-A3B9-64A3-939CBE333AB0}"/>
              </a:ext>
            </a:extLst>
          </p:cNvPr>
          <p:cNvSpPr txBox="1"/>
          <p:nvPr/>
        </p:nvSpPr>
        <p:spPr>
          <a:xfrm>
            <a:off x="457200" y="3565716"/>
            <a:ext cx="3962400" cy="1015663"/>
          </a:xfrm>
          <a:prstGeom prst="rect">
            <a:avLst/>
          </a:prstGeom>
          <a:noFill/>
        </p:spPr>
        <p:txBody>
          <a:bodyPr wrap="square" rtlCol="0">
            <a:spAutoFit/>
          </a:bodyPr>
          <a:lstStyle/>
          <a:p>
            <a:r>
              <a:rPr lang="en-US" sz="1200" dirty="0">
                <a:latin typeface="Consolas" panose="020B0609020204030204" pitchFamily="49" charset="0"/>
                <a:cs typeface="Consolas" panose="020B0609020204030204" pitchFamily="49" charset="0"/>
              </a:rPr>
              <a:t># Used</a:t>
            </a:r>
          </a:p>
          <a:p>
            <a:r>
              <a:rPr lang="en-US" sz="1200" dirty="0" err="1">
                <a:latin typeface="Consolas" panose="020B0609020204030204" pitchFamily="49" charset="0"/>
                <a:cs typeface="Consolas" panose="020B0609020204030204" pitchFamily="49" charset="0"/>
              </a:rPr>
              <a:t>numRenters</a:t>
            </a:r>
            <a:r>
              <a:rPr lang="en-US" sz="1200" dirty="0">
                <a:latin typeface="Consolas" panose="020B0609020204030204" pitchFamily="49" charset="0"/>
                <a:cs typeface="Consolas" panose="020B0609020204030204" pitchFamily="49" charset="0"/>
              </a:rPr>
              <a:t> &lt;- 1:3*c(110,95, 80)</a:t>
            </a:r>
          </a:p>
          <a:p>
            <a:r>
              <a:rPr lang="en-US" sz="1200" dirty="0">
                <a:latin typeface="Consolas" panose="020B0609020204030204" pitchFamily="49" charset="0"/>
                <a:cs typeface="Consolas" panose="020B0609020204030204" pitchFamily="49" charset="0"/>
              </a:rPr>
              <a:t>plot(occupancy, </a:t>
            </a:r>
            <a:r>
              <a:rPr lang="en-US" sz="1200" dirty="0" err="1">
                <a:latin typeface="Consolas" panose="020B0609020204030204" pitchFamily="49" charset="0"/>
                <a:cs typeface="Consolas" panose="020B0609020204030204" pitchFamily="49" charset="0"/>
              </a:rPr>
              <a:t>numRenters,main</a:t>
            </a:r>
            <a:r>
              <a:rPr lang="en-US" sz="1200" dirty="0">
                <a:latin typeface="Consolas" panose="020B0609020204030204" pitchFamily="49" charset="0"/>
                <a:cs typeface="Consolas" panose="020B0609020204030204" pitchFamily="49" charset="0"/>
              </a:rPr>
              <a:t> = 'With more rented nights the overall expense increases', type = 'b')</a:t>
            </a:r>
          </a:p>
        </p:txBody>
      </p:sp>
      <p:sp>
        <p:nvSpPr>
          <p:cNvPr id="10" name="AutoShape 2">
            <a:extLst>
              <a:ext uri="{FF2B5EF4-FFF2-40B4-BE49-F238E27FC236}">
                <a16:creationId xmlns:a16="http://schemas.microsoft.com/office/drawing/2014/main" id="{8E77E4F1-2C1A-D057-EDC6-CF138329B62B}"/>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12">
            <a:extLst>
              <a:ext uri="{FF2B5EF4-FFF2-40B4-BE49-F238E27FC236}">
                <a16:creationId xmlns:a16="http://schemas.microsoft.com/office/drawing/2014/main" id="{8FD59979-B34A-BBE1-672C-BE99E9BDA36B}"/>
              </a:ext>
            </a:extLst>
          </p:cNvPr>
          <p:cNvPicPr>
            <a:picLocks noChangeAspect="1"/>
          </p:cNvPicPr>
          <p:nvPr/>
        </p:nvPicPr>
        <p:blipFill>
          <a:blip r:embed="rId2"/>
          <a:stretch>
            <a:fillRect/>
          </a:stretch>
        </p:blipFill>
        <p:spPr>
          <a:xfrm>
            <a:off x="4419600" y="3325621"/>
            <a:ext cx="3200400" cy="2962532"/>
          </a:xfrm>
          <a:prstGeom prst="rect">
            <a:avLst/>
          </a:prstGeom>
        </p:spPr>
      </p:pic>
    </p:spTree>
    <p:extLst>
      <p:ext uri="{BB962C8B-B14F-4D97-AF65-F5344CB8AC3E}">
        <p14:creationId xmlns:p14="http://schemas.microsoft.com/office/powerpoint/2010/main" val="3071557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E070E-0A3B-7405-2FEB-3489809D2FAE}"/>
              </a:ext>
            </a:extLst>
          </p:cNvPr>
          <p:cNvSpPr>
            <a:spLocks noGrp="1"/>
          </p:cNvSpPr>
          <p:nvPr>
            <p:ph type="title"/>
          </p:nvPr>
        </p:nvSpPr>
        <p:spPr/>
        <p:txBody>
          <a:bodyPr/>
          <a:lstStyle/>
          <a:p>
            <a:r>
              <a:rPr lang="en-US" dirty="0"/>
              <a:t>A Simple Expense Ratio</a:t>
            </a:r>
          </a:p>
        </p:txBody>
      </p:sp>
      <p:sp>
        <p:nvSpPr>
          <p:cNvPr id="4" name="Date Placeholder 3">
            <a:extLst>
              <a:ext uri="{FF2B5EF4-FFF2-40B4-BE49-F238E27FC236}">
                <a16:creationId xmlns:a16="http://schemas.microsoft.com/office/drawing/2014/main" id="{0147B5DD-7B1E-7AAA-0F46-273040C07DA6}"/>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36FC997F-F417-C7ED-C522-0FFFEB279F42}"/>
              </a:ext>
            </a:extLst>
          </p:cNvPr>
          <p:cNvSpPr>
            <a:spLocks noGrp="1"/>
          </p:cNvSpPr>
          <p:nvPr>
            <p:ph type="sldNum" sz="quarter" idx="12"/>
          </p:nvPr>
        </p:nvSpPr>
        <p:spPr/>
        <p:txBody>
          <a:bodyPr/>
          <a:lstStyle/>
          <a:p>
            <a:fld id="{37290FF7-652B-4475-AEAB-8B1A5D23AE09}" type="slidenum">
              <a:rPr lang="en-US" smtClean="0"/>
              <a:t>9</a:t>
            </a:fld>
            <a:endParaRPr lang="en-US"/>
          </a:p>
        </p:txBody>
      </p:sp>
      <p:sp>
        <p:nvSpPr>
          <p:cNvPr id="6" name="Footer Placeholder 5">
            <a:extLst>
              <a:ext uri="{FF2B5EF4-FFF2-40B4-BE49-F238E27FC236}">
                <a16:creationId xmlns:a16="http://schemas.microsoft.com/office/drawing/2014/main" id="{A68894DF-2EA3-2CAA-1AE0-7E4CEE9AC732}"/>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D9C6AE97-2856-5DBA-BA0C-DF8E8EE008D0}"/>
              </a:ext>
            </a:extLst>
          </p:cNvPr>
          <p:cNvSpPr txBox="1"/>
          <p:nvPr/>
        </p:nvSpPr>
        <p:spPr>
          <a:xfrm>
            <a:off x="2388838" y="1271587"/>
            <a:ext cx="4366324" cy="584775"/>
          </a:xfrm>
          <a:prstGeom prst="rect">
            <a:avLst/>
          </a:prstGeom>
          <a:noFill/>
        </p:spPr>
        <p:txBody>
          <a:bodyPr wrap="none" rtlCol="0">
            <a:spAutoFit/>
          </a:bodyPr>
          <a:lstStyle/>
          <a:p>
            <a:r>
              <a:rPr lang="en-US" sz="3200" b="1" dirty="0"/>
              <a:t>Operating Expense Ratio</a:t>
            </a:r>
          </a:p>
        </p:txBody>
      </p:sp>
      <p:sp>
        <p:nvSpPr>
          <p:cNvPr id="8" name="TextBox 7">
            <a:extLst>
              <a:ext uri="{FF2B5EF4-FFF2-40B4-BE49-F238E27FC236}">
                <a16:creationId xmlns:a16="http://schemas.microsoft.com/office/drawing/2014/main" id="{538774A5-BD26-E743-B560-C0BAFFB9C0EB}"/>
              </a:ext>
            </a:extLst>
          </p:cNvPr>
          <p:cNvSpPr txBox="1"/>
          <p:nvPr/>
        </p:nvSpPr>
        <p:spPr>
          <a:xfrm>
            <a:off x="2388838" y="2273349"/>
            <a:ext cx="4759060" cy="369332"/>
          </a:xfrm>
          <a:prstGeom prst="rect">
            <a:avLst/>
          </a:prstGeom>
          <a:noFill/>
        </p:spPr>
        <p:txBody>
          <a:bodyPr wrap="none" rtlCol="0">
            <a:spAutoFit/>
          </a:bodyPr>
          <a:lstStyle/>
          <a:p>
            <a:r>
              <a:rPr lang="en-US" dirty="0"/>
              <a:t>OER  = Total Operating Expenses* / Gross Income</a:t>
            </a:r>
          </a:p>
        </p:txBody>
      </p:sp>
      <p:sp>
        <p:nvSpPr>
          <p:cNvPr id="10" name="TextBox 9">
            <a:extLst>
              <a:ext uri="{FF2B5EF4-FFF2-40B4-BE49-F238E27FC236}">
                <a16:creationId xmlns:a16="http://schemas.microsoft.com/office/drawing/2014/main" id="{966B7864-AFB5-4269-60A0-0CA8D57C0158}"/>
              </a:ext>
            </a:extLst>
          </p:cNvPr>
          <p:cNvSpPr txBox="1"/>
          <p:nvPr/>
        </p:nvSpPr>
        <p:spPr>
          <a:xfrm>
            <a:off x="3501257" y="3386137"/>
            <a:ext cx="2321341" cy="646331"/>
          </a:xfrm>
          <a:prstGeom prst="rect">
            <a:avLst/>
          </a:prstGeom>
          <a:noFill/>
        </p:spPr>
        <p:txBody>
          <a:bodyPr wrap="none" rtlCol="0">
            <a:spAutoFit/>
          </a:bodyPr>
          <a:lstStyle/>
          <a:p>
            <a:r>
              <a:rPr lang="en-US" dirty="0"/>
              <a:t>OER &gt; 0 = Unprofitable</a:t>
            </a:r>
          </a:p>
          <a:p>
            <a:r>
              <a:rPr lang="en-US" dirty="0"/>
              <a:t>OER &lt; 0 = Profitable</a:t>
            </a:r>
          </a:p>
        </p:txBody>
      </p:sp>
      <p:sp>
        <p:nvSpPr>
          <p:cNvPr id="11" name="TextBox 10">
            <a:extLst>
              <a:ext uri="{FF2B5EF4-FFF2-40B4-BE49-F238E27FC236}">
                <a16:creationId xmlns:a16="http://schemas.microsoft.com/office/drawing/2014/main" id="{68D9E681-42CB-A616-2EB5-9CF52EB56056}"/>
              </a:ext>
            </a:extLst>
          </p:cNvPr>
          <p:cNvSpPr txBox="1"/>
          <p:nvPr/>
        </p:nvSpPr>
        <p:spPr>
          <a:xfrm>
            <a:off x="1170197" y="4686138"/>
            <a:ext cx="7345154" cy="923330"/>
          </a:xfrm>
          <a:prstGeom prst="rect">
            <a:avLst/>
          </a:prstGeom>
          <a:noFill/>
        </p:spPr>
        <p:txBody>
          <a:bodyPr wrap="square" rtlCol="0">
            <a:spAutoFit/>
          </a:bodyPr>
          <a:lstStyle/>
          <a:p>
            <a:r>
              <a:rPr lang="en-US" dirty="0"/>
              <a:t>OER measures the cost to operate the property compared to rental income.  When summarizing for a property to compare use the weighted average because not all months have equal occupied nights.</a:t>
            </a:r>
          </a:p>
        </p:txBody>
      </p:sp>
      <p:sp>
        <p:nvSpPr>
          <p:cNvPr id="12" name="TextBox 11">
            <a:extLst>
              <a:ext uri="{FF2B5EF4-FFF2-40B4-BE49-F238E27FC236}">
                <a16:creationId xmlns:a16="http://schemas.microsoft.com/office/drawing/2014/main" id="{78D599B6-9001-555D-ED27-A9BA7F84DE77}"/>
              </a:ext>
            </a:extLst>
          </p:cNvPr>
          <p:cNvSpPr txBox="1"/>
          <p:nvPr/>
        </p:nvSpPr>
        <p:spPr>
          <a:xfrm>
            <a:off x="6063285" y="5987021"/>
            <a:ext cx="3080715" cy="369332"/>
          </a:xfrm>
          <a:prstGeom prst="rect">
            <a:avLst/>
          </a:prstGeom>
          <a:noFill/>
        </p:spPr>
        <p:txBody>
          <a:bodyPr wrap="none" rtlCol="0">
            <a:spAutoFit/>
          </a:bodyPr>
          <a:lstStyle/>
          <a:p>
            <a:r>
              <a:rPr lang="en-US" dirty="0"/>
              <a:t>* We are ignoring depreciation</a:t>
            </a:r>
          </a:p>
        </p:txBody>
      </p:sp>
    </p:spTree>
    <p:extLst>
      <p:ext uri="{BB962C8B-B14F-4D97-AF65-F5344CB8AC3E}">
        <p14:creationId xmlns:p14="http://schemas.microsoft.com/office/powerpoint/2010/main" val="2908329068"/>
      </p:ext>
    </p:extLst>
  </p:cSld>
  <p:clrMapOvr>
    <a:masterClrMapping/>
  </p:clrMapOvr>
</p:sld>
</file>

<file path=ppt/theme/theme1.xml><?xml version="1.0" encoding="utf-8"?>
<a:theme xmlns:a="http://schemas.openxmlformats.org/drawingml/2006/main" name="1_Office Theme">
  <a:themeElements>
    <a:clrScheme name="Harvard">
      <a:dk1>
        <a:sysClr val="windowText" lastClr="000000"/>
      </a:dk1>
      <a:lt1>
        <a:sysClr val="window" lastClr="FFFFFF"/>
      </a:lt1>
      <a:dk2>
        <a:srgbClr val="44546A"/>
      </a:dk2>
      <a:lt2>
        <a:srgbClr val="E7E6E6"/>
      </a:lt2>
      <a:accent1>
        <a:srgbClr val="A51C30"/>
      </a:accent1>
      <a:accent2>
        <a:srgbClr val="8C8179"/>
      </a:accent2>
      <a:accent3>
        <a:srgbClr val="293352"/>
      </a:accent3>
      <a:accent4>
        <a:srgbClr val="8996A0"/>
      </a:accent4>
      <a:accent5>
        <a:srgbClr val="BAC5C6"/>
      </a:accent5>
      <a:accent6>
        <a:srgbClr val="4E84C4"/>
      </a:accent6>
      <a:hlink>
        <a:srgbClr val="52854C"/>
      </a:hlink>
      <a:folHlink>
        <a:srgbClr val="E87D1E"/>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5152</TotalTime>
  <Words>1902</Words>
  <Application>Microsoft Macintosh PowerPoint</Application>
  <PresentationFormat>On-screen Show (4:3)</PresentationFormat>
  <Paragraphs>388</Paragraphs>
  <Slides>24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Arial</vt:lpstr>
      <vt:lpstr>Avenir</vt:lpstr>
      <vt:lpstr>Calibri</vt:lpstr>
      <vt:lpstr>Calibri Light</vt:lpstr>
      <vt:lpstr>Consolas</vt:lpstr>
      <vt:lpstr>Open Sans</vt:lpstr>
      <vt:lpstr>Roboto</vt:lpstr>
      <vt:lpstr>Rockwell</vt:lpstr>
      <vt:lpstr>1_Office Theme</vt:lpstr>
      <vt:lpstr>Intro to analytical real estate investing</vt:lpstr>
      <vt:lpstr>Business Context</vt:lpstr>
      <vt:lpstr>Traditional Real Estate KPI**</vt:lpstr>
      <vt:lpstr>Some basics – Money In</vt:lpstr>
      <vt:lpstr>Some basics – Money Out</vt:lpstr>
      <vt:lpstr>More on Variable Costs</vt:lpstr>
      <vt:lpstr>Variable cleaning cost per renter may decrease but…</vt:lpstr>
      <vt:lpstr>Overall costs increases </vt:lpstr>
      <vt:lpstr>A Simple Expense Ratio</vt:lpstr>
      <vt:lpstr>OER Example</vt:lpstr>
      <vt:lpstr>OER Example Two</vt:lpstr>
      <vt:lpstr>Let’s ignore the other months for learning.</vt:lpstr>
      <vt:lpstr>Instead take the weighted average</vt:lpstr>
      <vt:lpstr>A simple income to price based ratio</vt:lpstr>
      <vt:lpstr>PowerPoint Presentation</vt:lpstr>
      <vt:lpstr>Ratios help you reduce the opportunities</vt:lpstr>
      <vt:lpstr>Cape Cod, MA</vt:lpstr>
      <vt:lpstr>PowerPoint Presentation</vt:lpstr>
      <vt:lpstr>PowerPoint Presentation</vt:lpstr>
      <vt:lpstr>Investment thesis.</vt:lpstr>
      <vt:lpstr>PowerPoint Presentation</vt:lpstr>
      <vt:lpstr>But there are so many properties!  </vt:lpstr>
      <vt:lpstr>Example property</vt:lpstr>
      <vt:lpstr>Summary</vt:lpstr>
    </vt:vector>
  </TitlesOfParts>
  <Company>Liberty Mutual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Kwartler, Edward</dc:creator>
  <cp:lastModifiedBy>Kwartler, Edward</cp:lastModifiedBy>
  <cp:revision>210</cp:revision>
  <dcterms:created xsi:type="dcterms:W3CDTF">2018-05-23T17:24:59Z</dcterms:created>
  <dcterms:modified xsi:type="dcterms:W3CDTF">2022-11-07T07:22:24Z</dcterms:modified>
</cp:coreProperties>
</file>

<file path=docProps/thumbnail.jpeg>
</file>